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75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C95C6-AA01-47AB-BEF7-9282BF606B30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FCBE3-8BD1-4EB5-B91F-DB816CDA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6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15188" y="414064"/>
            <a:ext cx="482790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467600" y="4705350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/>
              <a:t>April 24,</a:t>
            </a:r>
            <a:r>
              <a:rPr spc="-90"/>
              <a:t> </a:t>
            </a:r>
            <a:r>
              <a:rPr spc="-5"/>
              <a:t>2018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&amp; Justin Johnson &amp; Serena Yeung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/>
              <a:t>April 24,</a:t>
            </a:r>
            <a:r>
              <a:rPr spc="-90"/>
              <a:t> </a:t>
            </a:r>
            <a:r>
              <a:rPr spc="-5"/>
              <a:t>2018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&amp; Justin Johnson &amp; Serena Yeung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574" y="145286"/>
            <a:ext cx="693293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6784" y="933506"/>
            <a:ext cx="8290430" cy="2924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hyperlink" Target="https://github.com/BVLC/caffe/wiki/Model-Zo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ytorch/vision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7" Type="http://schemas.openxmlformats.org/officeDocument/2006/relationships/image" Target="../media/image87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9.jpg"/><Relationship Id="rId7" Type="http://schemas.openxmlformats.org/officeDocument/2006/relationships/image" Target="../media/image87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9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89.jpg"/><Relationship Id="rId4" Type="http://schemas.openxmlformats.org/officeDocument/2006/relationships/image" Target="../media/image9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" Type="http://schemas.openxmlformats.org/officeDocument/2006/relationships/image" Target="../media/image126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9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40.png"/><Relationship Id="rId12" Type="http://schemas.openxmlformats.org/officeDocument/2006/relationships/image" Target="../media/image165.png"/><Relationship Id="rId2" Type="http://schemas.openxmlformats.org/officeDocument/2006/relationships/image" Target="../media/image160.jp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64.png"/><Relationship Id="rId5" Type="http://schemas.openxmlformats.org/officeDocument/2006/relationships/image" Target="../media/image130.png"/><Relationship Id="rId15" Type="http://schemas.openxmlformats.org/officeDocument/2006/relationships/image" Target="../media/image159.png"/><Relationship Id="rId10" Type="http://schemas.openxmlformats.org/officeDocument/2006/relationships/image" Target="../media/image163.png"/><Relationship Id="rId4" Type="http://schemas.openxmlformats.org/officeDocument/2006/relationships/image" Target="../media/image129.png"/><Relationship Id="rId9" Type="http://schemas.openxmlformats.org/officeDocument/2006/relationships/image" Target="../media/image154.png"/><Relationship Id="rId14" Type="http://schemas.openxmlformats.org/officeDocument/2006/relationships/image" Target="../media/image16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g"/><Relationship Id="rId4" Type="http://schemas.openxmlformats.org/officeDocument/2006/relationships/image" Target="../media/image18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jpg"/><Relationship Id="rId5" Type="http://schemas.openxmlformats.org/officeDocument/2006/relationships/image" Target="../media/image187.jpg"/><Relationship Id="rId4" Type="http://schemas.openxmlformats.org/officeDocument/2006/relationships/image" Target="../media/image18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jpg"/><Relationship Id="rId5" Type="http://schemas.openxmlformats.org/officeDocument/2006/relationships/image" Target="../media/image187.jpg"/><Relationship Id="rId4" Type="http://schemas.openxmlformats.org/officeDocument/2006/relationships/image" Target="../media/image183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jp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malfet/" TargetMode="External"/><Relationship Id="rId3" Type="http://schemas.openxmlformats.org/officeDocument/2006/relationships/image" Target="../media/image195.png"/><Relationship Id="rId7" Type="http://schemas.openxmlformats.org/officeDocument/2006/relationships/hyperlink" Target="https://www.flickr.com/photos/malfet/1428198050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hyperlink" Target="https://creativecommons.org/licenses/by/2.0/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g"/><Relationship Id="rId3" Type="http://schemas.openxmlformats.org/officeDocument/2006/relationships/image" Target="../media/image195.png"/><Relationship Id="rId7" Type="http://schemas.openxmlformats.org/officeDocument/2006/relationships/image" Target="../media/image198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135.png"/><Relationship Id="rId18" Type="http://schemas.openxmlformats.org/officeDocument/2006/relationships/image" Target="../media/image213.png"/><Relationship Id="rId26" Type="http://schemas.openxmlformats.org/officeDocument/2006/relationships/image" Target="../media/image148.png"/><Relationship Id="rId39" Type="http://schemas.openxmlformats.org/officeDocument/2006/relationships/image" Target="../media/image230.png"/><Relationship Id="rId3" Type="http://schemas.openxmlformats.org/officeDocument/2006/relationships/image" Target="../media/image126.png"/><Relationship Id="rId21" Type="http://schemas.openxmlformats.org/officeDocument/2006/relationships/image" Target="../media/image215.png"/><Relationship Id="rId34" Type="http://schemas.openxmlformats.org/officeDocument/2006/relationships/image" Target="../media/image225.png"/><Relationship Id="rId7" Type="http://schemas.openxmlformats.org/officeDocument/2006/relationships/image" Target="../media/image206.png"/><Relationship Id="rId12" Type="http://schemas.openxmlformats.org/officeDocument/2006/relationships/image" Target="../media/image210.png"/><Relationship Id="rId17" Type="http://schemas.openxmlformats.org/officeDocument/2006/relationships/image" Target="../media/image162.png"/><Relationship Id="rId25" Type="http://schemas.openxmlformats.org/officeDocument/2006/relationships/image" Target="../media/image218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2" Type="http://schemas.openxmlformats.org/officeDocument/2006/relationships/image" Target="../media/image204.png"/><Relationship Id="rId16" Type="http://schemas.openxmlformats.org/officeDocument/2006/relationships/image" Target="../media/image212.png"/><Relationship Id="rId20" Type="http://schemas.openxmlformats.org/officeDocument/2006/relationships/image" Target="../media/image214.png"/><Relationship Id="rId29" Type="http://schemas.openxmlformats.org/officeDocument/2006/relationships/image" Target="../media/image220.png"/><Relationship Id="rId41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209.png"/><Relationship Id="rId24" Type="http://schemas.openxmlformats.org/officeDocument/2006/relationships/image" Target="../media/image154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171.png"/><Relationship Id="rId5" Type="http://schemas.openxmlformats.org/officeDocument/2006/relationships/image" Target="../media/image128.png"/><Relationship Id="rId15" Type="http://schemas.openxmlformats.org/officeDocument/2006/relationships/image" Target="../media/image211.png"/><Relationship Id="rId23" Type="http://schemas.openxmlformats.org/officeDocument/2006/relationships/image" Target="../media/image217.png"/><Relationship Id="rId28" Type="http://schemas.openxmlformats.org/officeDocument/2006/relationships/image" Target="../media/image165.png"/><Relationship Id="rId36" Type="http://schemas.openxmlformats.org/officeDocument/2006/relationships/image" Target="../media/image22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31" Type="http://schemas.openxmlformats.org/officeDocument/2006/relationships/image" Target="../media/image222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Relationship Id="rId14" Type="http://schemas.openxmlformats.org/officeDocument/2006/relationships/image" Target="../media/image136.png"/><Relationship Id="rId22" Type="http://schemas.openxmlformats.org/officeDocument/2006/relationships/image" Target="../media/image216.png"/><Relationship Id="rId27" Type="http://schemas.openxmlformats.org/officeDocument/2006/relationships/image" Target="../media/image219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078738"/>
            <a:ext cx="8382000" cy="284180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lang="en-US" sz="4000" spc="20" dirty="0"/>
              <a:t>CPSC 4430/5440: Machine Learning </a:t>
            </a:r>
            <a:r>
              <a:rPr lang="en-US" sz="4800" spc="20" dirty="0"/>
              <a:t/>
            </a:r>
            <a:br>
              <a:rPr lang="en-US" sz="4800" spc="20" dirty="0"/>
            </a:br>
            <a:r>
              <a:rPr lang="en-US" sz="4800" spc="20" dirty="0"/>
              <a:t/>
            </a:r>
            <a:br>
              <a:rPr lang="en-US" sz="4800" spc="20" dirty="0"/>
            </a:br>
            <a:r>
              <a:rPr lang="en-US" sz="4800" spc="20" dirty="0"/>
              <a:t>Lesson </a:t>
            </a:r>
            <a:r>
              <a:rPr lang="en-US" sz="4800" spc="20" dirty="0" smtClean="0"/>
              <a:t>D04(b</a:t>
            </a:r>
            <a:r>
              <a:rPr lang="en-US" sz="4800" spc="20" dirty="0" smtClean="0"/>
              <a:t>): </a:t>
            </a:r>
            <a:r>
              <a:rPr sz="4800" spc="-30" dirty="0"/>
              <a:t>Training </a:t>
            </a:r>
            <a:r>
              <a:rPr sz="4800" spc="-35" dirty="0"/>
              <a:t>Neural </a:t>
            </a:r>
            <a:r>
              <a:rPr sz="4800" spc="40" dirty="0"/>
              <a:t>Networks,</a:t>
            </a:r>
            <a:r>
              <a:rPr lang="en-US" sz="4800" dirty="0"/>
              <a:t> </a:t>
            </a:r>
            <a:r>
              <a:rPr sz="4800" spc="-10" dirty="0"/>
              <a:t>Part</a:t>
            </a:r>
            <a:r>
              <a:rPr sz="4800" spc="-25" dirty="0"/>
              <a:t> </a:t>
            </a:r>
            <a:r>
              <a:rPr sz="4800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14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Batch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584029" y="1049494"/>
            <a:ext cx="1471338" cy="29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0880" y="3970165"/>
            <a:ext cx="1464300" cy="351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3499" y="2210436"/>
            <a:ext cx="1251797" cy="375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648" y="974281"/>
            <a:ext cx="271081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Learnable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params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648" y="3052124"/>
            <a:ext cx="2084070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Intermediates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Output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3394" y="2919276"/>
            <a:ext cx="1238747" cy="693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1290" y="913473"/>
            <a:ext cx="3179660" cy="3492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3762" y="934805"/>
            <a:ext cx="885190" cy="611505"/>
          </a:xfrm>
          <a:custGeom>
            <a:avLst/>
            <a:gdLst/>
            <a:ahLst/>
            <a:cxnLst/>
            <a:rect l="l" t="t" r="r" b="b"/>
            <a:pathLst>
              <a:path w="885190" h="611505">
                <a:moveTo>
                  <a:pt x="0" y="0"/>
                </a:moveTo>
                <a:lnTo>
                  <a:pt x="884998" y="0"/>
                </a:lnTo>
                <a:lnTo>
                  <a:pt x="884998" y="611398"/>
                </a:lnTo>
                <a:lnTo>
                  <a:pt x="0" y="611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849" y="183232"/>
            <a:ext cx="394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Transfer Learning with</a:t>
            </a:r>
            <a:r>
              <a:rPr sz="2400" spc="-90" dirty="0"/>
              <a:t> </a:t>
            </a:r>
            <a:r>
              <a:rPr sz="2400" spc="-5" dirty="0"/>
              <a:t>CNNs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60829" y="4415390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304" y="38388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304" y="32719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1304" y="270499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1304" y="213245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1304" y="1562711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51304" y="99293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78405" y="626573"/>
            <a:ext cx="16630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1. Train 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9868" y="4420966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120343" y="38444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120343" y="32775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120343" y="271056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120343" y="21380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120343" y="156829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2795340" y="643986"/>
            <a:ext cx="2265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2. Small Dataset </a:t>
            </a:r>
            <a:r>
              <a:rPr sz="1400" dirty="0">
                <a:latin typeface="Arial"/>
                <a:cs typeface="Arial"/>
              </a:rPr>
              <a:t>(C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048943" y="971946"/>
          <a:ext cx="883919" cy="51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1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9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9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3958216" y="1080380"/>
            <a:ext cx="321545" cy="191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92291" y="1202985"/>
            <a:ext cx="224154" cy="318516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5" y="4936"/>
                </a:lnTo>
                <a:lnTo>
                  <a:pt x="42884" y="19377"/>
                </a:lnTo>
                <a:lnTo>
                  <a:pt x="79224" y="74562"/>
                </a:lnTo>
                <a:lnTo>
                  <a:pt x="93223" y="113334"/>
                </a:lnTo>
                <a:lnTo>
                  <a:pt x="103521" y="157150"/>
                </a:lnTo>
                <a:lnTo>
                  <a:pt x="109877" y="204675"/>
                </a:lnTo>
                <a:lnTo>
                  <a:pt x="112049" y="254571"/>
                </a:lnTo>
                <a:lnTo>
                  <a:pt x="112049" y="1337984"/>
                </a:lnTo>
                <a:lnTo>
                  <a:pt x="116052" y="1405650"/>
                </a:lnTo>
                <a:lnTo>
                  <a:pt x="127349" y="1466456"/>
                </a:lnTo>
                <a:lnTo>
                  <a:pt x="144871" y="1517975"/>
                </a:lnTo>
                <a:lnTo>
                  <a:pt x="167549" y="1557778"/>
                </a:lnTo>
                <a:lnTo>
                  <a:pt x="224099" y="1592534"/>
                </a:lnTo>
                <a:lnTo>
                  <a:pt x="167549" y="1627296"/>
                </a:lnTo>
                <a:lnTo>
                  <a:pt x="144871" y="1667106"/>
                </a:lnTo>
                <a:lnTo>
                  <a:pt x="127349" y="1718630"/>
                </a:lnTo>
                <a:lnTo>
                  <a:pt x="116052" y="1779440"/>
                </a:lnTo>
                <a:lnTo>
                  <a:pt x="112049" y="1847108"/>
                </a:lnTo>
                <a:lnTo>
                  <a:pt x="112049" y="2930531"/>
                </a:lnTo>
                <a:lnTo>
                  <a:pt x="108048" y="2998197"/>
                </a:lnTo>
                <a:lnTo>
                  <a:pt x="96755" y="3059003"/>
                </a:lnTo>
                <a:lnTo>
                  <a:pt x="79237" y="3110521"/>
                </a:lnTo>
                <a:lnTo>
                  <a:pt x="56560" y="3150325"/>
                </a:lnTo>
                <a:lnTo>
                  <a:pt x="29792" y="3175987"/>
                </a:lnTo>
                <a:lnTo>
                  <a:pt x="0" y="318508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44959" y="2670623"/>
            <a:ext cx="1060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19" y="1180687"/>
            <a:ext cx="1041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Reinitialize  this and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75162" y="4416566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265637" y="38400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6265637" y="32731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6265637" y="270616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265637" y="21336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275162" y="1920978"/>
            <a:ext cx="742315" cy="137795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198" y="0"/>
                </a:lnTo>
                <a:lnTo>
                  <a:pt x="742198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284687" y="1912314"/>
            <a:ext cx="723265" cy="137160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1143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Conv-512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75162" y="1747201"/>
            <a:ext cx="742315" cy="137795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198" y="0"/>
                </a:lnTo>
                <a:lnTo>
                  <a:pt x="742198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84687" y="1738537"/>
            <a:ext cx="723265" cy="154940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1143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Conv-512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75162" y="1573424"/>
            <a:ext cx="742315" cy="137795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198" y="0"/>
                </a:lnTo>
                <a:lnTo>
                  <a:pt x="742198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284687" y="1569339"/>
            <a:ext cx="723265" cy="150495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635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50"/>
              </a:spcBef>
            </a:pPr>
            <a:r>
              <a:rPr sz="800" b="1" dirty="0">
                <a:latin typeface="Arial"/>
                <a:cs typeface="Arial"/>
              </a:rPr>
              <a:t>MaxPool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6265637" y="99412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7203060" y="1240504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3455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07085" y="1199515"/>
            <a:ext cx="105499" cy="8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37585" y="1572249"/>
            <a:ext cx="224154" cy="2811780"/>
          </a:xfrm>
          <a:custGeom>
            <a:avLst/>
            <a:gdLst/>
            <a:ahLst/>
            <a:cxnLst/>
            <a:rect l="l" t="t" r="r" b="b"/>
            <a:pathLst>
              <a:path w="224154" h="2811779">
                <a:moveTo>
                  <a:pt x="0" y="0"/>
                </a:moveTo>
                <a:lnTo>
                  <a:pt x="21965" y="4936"/>
                </a:lnTo>
                <a:lnTo>
                  <a:pt x="42884" y="19377"/>
                </a:lnTo>
                <a:lnTo>
                  <a:pt x="79224" y="74562"/>
                </a:lnTo>
                <a:lnTo>
                  <a:pt x="93223" y="113334"/>
                </a:lnTo>
                <a:lnTo>
                  <a:pt x="103521" y="157150"/>
                </a:lnTo>
                <a:lnTo>
                  <a:pt x="109877" y="204675"/>
                </a:lnTo>
                <a:lnTo>
                  <a:pt x="112049" y="254571"/>
                </a:lnTo>
                <a:lnTo>
                  <a:pt x="112049" y="1151070"/>
                </a:lnTo>
                <a:lnTo>
                  <a:pt x="116052" y="1218746"/>
                </a:lnTo>
                <a:lnTo>
                  <a:pt x="127349" y="1279559"/>
                </a:lnTo>
                <a:lnTo>
                  <a:pt x="144871" y="1331082"/>
                </a:lnTo>
                <a:lnTo>
                  <a:pt x="167549" y="1370888"/>
                </a:lnTo>
                <a:lnTo>
                  <a:pt x="224099" y="1405644"/>
                </a:lnTo>
                <a:lnTo>
                  <a:pt x="167549" y="1440401"/>
                </a:lnTo>
                <a:lnTo>
                  <a:pt x="144871" y="1480207"/>
                </a:lnTo>
                <a:lnTo>
                  <a:pt x="127349" y="1531729"/>
                </a:lnTo>
                <a:lnTo>
                  <a:pt x="116052" y="1592542"/>
                </a:lnTo>
                <a:lnTo>
                  <a:pt x="112049" y="1660219"/>
                </a:lnTo>
                <a:lnTo>
                  <a:pt x="112049" y="2556717"/>
                </a:lnTo>
                <a:lnTo>
                  <a:pt x="108046" y="2624394"/>
                </a:lnTo>
                <a:lnTo>
                  <a:pt x="96749" y="2685206"/>
                </a:lnTo>
                <a:lnTo>
                  <a:pt x="79227" y="2736729"/>
                </a:lnTo>
                <a:lnTo>
                  <a:pt x="56549" y="2776535"/>
                </a:lnTo>
                <a:lnTo>
                  <a:pt x="29784" y="2802198"/>
                </a:lnTo>
                <a:lnTo>
                  <a:pt x="0" y="281129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654204" y="1137939"/>
            <a:ext cx="9124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r>
              <a:rPr sz="1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54935" y="1712334"/>
            <a:ext cx="105156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With bigger  dataset,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train 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34711" y="2854750"/>
            <a:ext cx="1546860" cy="158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Lower learning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rate  </a:t>
            </a:r>
            <a:r>
              <a:rPr sz="1400" spc="-5" dirty="0">
                <a:latin typeface="Arial"/>
                <a:cs typeface="Arial"/>
              </a:rPr>
              <a:t>when finetuning;  1/10 of original LR  is good </a:t>
            </a:r>
            <a:r>
              <a:rPr sz="1400" dirty="0">
                <a:latin typeface="Arial"/>
                <a:cs typeface="Arial"/>
              </a:rPr>
              <a:t>starting  </a:t>
            </a:r>
            <a:r>
              <a:rPr sz="1400" spc="-5" dirty="0">
                <a:latin typeface="Arial"/>
                <a:cs typeface="Arial"/>
              </a:rPr>
              <a:t>point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40641" y="69468"/>
            <a:ext cx="3033395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7978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Donahue et al, </a:t>
            </a:r>
            <a:r>
              <a:rPr sz="700" dirty="0">
                <a:latin typeface="Arial"/>
                <a:cs typeface="Arial"/>
              </a:rPr>
              <a:t>“DeCAF: A </a:t>
            </a:r>
            <a:r>
              <a:rPr sz="700" spc="-5" dirty="0">
                <a:latin typeface="Arial"/>
                <a:cs typeface="Arial"/>
              </a:rPr>
              <a:t>Deep Convolutional Activation  Feature for Generic Visual Recognition”, ICML 2014  Razavian et al, </a:t>
            </a:r>
            <a:r>
              <a:rPr sz="700" dirty="0">
                <a:latin typeface="Arial"/>
                <a:cs typeface="Arial"/>
              </a:rPr>
              <a:t>“CNN </a:t>
            </a:r>
            <a:r>
              <a:rPr sz="700" spc="-5" dirty="0">
                <a:latin typeface="Arial"/>
                <a:cs typeface="Arial"/>
              </a:rPr>
              <a:t>Features Off-the-Shelf: An  Astounding Baseline for Recognition”, CVPR Workshops  2014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latin typeface="Arial"/>
                <a:cs typeface="Arial"/>
              </a:rPr>
              <a:t>3. Bigger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4" y="4084541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579" y="350806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9579" y="294109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579" y="2374150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9579" y="18016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9579" y="123187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579" y="66209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19874" y="978208"/>
            <a:ext cx="975994" cy="735965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0" y="735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312" y="916648"/>
            <a:ext cx="107024" cy="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7224" y="3062718"/>
            <a:ext cx="929005" cy="413384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0" y="0"/>
                </a:moveTo>
                <a:lnTo>
                  <a:pt x="0" y="4131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8717" y="3437568"/>
            <a:ext cx="110824" cy="8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3870" y="1777586"/>
            <a:ext cx="1372235" cy="118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39930" y="541098"/>
          <a:ext cx="5646417" cy="3800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3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1371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3972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03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marL="90170" marR="4292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4" y="4084541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579" y="350806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9579" y="2941094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579" y="2374150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9579" y="180161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9579" y="1231875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579" y="66209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19874" y="978208"/>
            <a:ext cx="975994" cy="735965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0" y="735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312" y="916648"/>
            <a:ext cx="107024" cy="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7224" y="3062718"/>
            <a:ext cx="929005" cy="413384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0" y="0"/>
                </a:moveTo>
                <a:lnTo>
                  <a:pt x="0" y="4131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8717" y="3437568"/>
            <a:ext cx="110824" cy="8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3870" y="1777586"/>
            <a:ext cx="1372235" cy="118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39930" y="541098"/>
          <a:ext cx="5660390" cy="3811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3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1371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3972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03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2705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Use Linear  Classifier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on  top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marL="90170" marR="4292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70675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4" y="4084541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579" y="350806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9579" y="2941094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579" y="2374150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9579" y="180161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9579" y="1231875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579" y="66209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19874" y="978208"/>
            <a:ext cx="975994" cy="735965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0" y="735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312" y="916648"/>
            <a:ext cx="107024" cy="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7224" y="3062718"/>
            <a:ext cx="929005" cy="413384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0" y="0"/>
                </a:moveTo>
                <a:lnTo>
                  <a:pt x="0" y="4131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8717" y="3437568"/>
            <a:ext cx="110824" cy="8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3870" y="1777586"/>
            <a:ext cx="1372235" cy="118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39930" y="541098"/>
          <a:ext cx="5660390" cy="3811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3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1371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3972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03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2705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Use Linear  Classifier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on  top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27305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You’re in  trouble… Try  linear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classifier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from different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stages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marL="90170" marR="4292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70675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6322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larger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number  of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213" y="1535076"/>
            <a:ext cx="2623858" cy="242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424" y="227758"/>
            <a:ext cx="72999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Transfer learning with CNNs is</a:t>
            </a:r>
            <a:r>
              <a:rPr sz="3000" spc="-85" dirty="0"/>
              <a:t> </a:t>
            </a:r>
            <a:r>
              <a:rPr sz="3000" spc="-5" dirty="0"/>
              <a:t>pervasive…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748214" y="1983138"/>
            <a:ext cx="3445210" cy="191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0766" y="1425831"/>
            <a:ext cx="2487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 Captioning: CNN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874" y="1380764"/>
            <a:ext cx="1882139" cy="393700"/>
          </a:xfrm>
          <a:custGeom>
            <a:avLst/>
            <a:gdLst/>
            <a:ahLst/>
            <a:cxnLst/>
            <a:rect l="l" t="t" r="r" b="b"/>
            <a:pathLst>
              <a:path w="1882139" h="393700">
                <a:moveTo>
                  <a:pt x="0" y="0"/>
                </a:moveTo>
                <a:lnTo>
                  <a:pt x="1881596" y="0"/>
                </a:lnTo>
                <a:lnTo>
                  <a:pt x="1881596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999" y="688006"/>
            <a:ext cx="4300220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(it’s </a:t>
            </a:r>
            <a:r>
              <a:rPr sz="2400" spc="-5" dirty="0">
                <a:latin typeface="Arial"/>
                <a:cs typeface="Arial"/>
              </a:rPr>
              <a:t>the norm, not an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exception)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400" spc="-5" dirty="0">
                <a:latin typeface="Arial"/>
                <a:cs typeface="Arial"/>
              </a:rPr>
              <a:t>Object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610" y="4255089"/>
            <a:ext cx="2310130" cy="30162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1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849" y="4371789"/>
            <a:ext cx="2296795" cy="2063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2015. Reproduced with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999" y="1451482"/>
            <a:ext cx="1111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(Fast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213" y="1535076"/>
            <a:ext cx="2623858" cy="242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424" y="227758"/>
            <a:ext cx="72999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Transfer learning with CNNs is</a:t>
            </a:r>
            <a:r>
              <a:rPr sz="3000" spc="-85" dirty="0"/>
              <a:t> </a:t>
            </a:r>
            <a:r>
              <a:rPr sz="3000" spc="-5" dirty="0"/>
              <a:t>pervasive…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23424" y="688006"/>
            <a:ext cx="4290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(it’s </a:t>
            </a:r>
            <a:r>
              <a:rPr sz="2400" spc="-5" dirty="0">
                <a:latin typeface="Arial"/>
                <a:cs typeface="Arial"/>
              </a:rPr>
              <a:t>the norm, not an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exception)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8214" y="1983138"/>
            <a:ext cx="3445210" cy="191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0766" y="1425831"/>
            <a:ext cx="2487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 Captioning: CNN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874" y="1380764"/>
            <a:ext cx="1882139" cy="393700"/>
          </a:xfrm>
          <a:custGeom>
            <a:avLst/>
            <a:gdLst/>
            <a:ahLst/>
            <a:cxnLst/>
            <a:rect l="l" t="t" r="r" b="b"/>
            <a:pathLst>
              <a:path w="1882139" h="393700">
                <a:moveTo>
                  <a:pt x="0" y="0"/>
                </a:moveTo>
                <a:lnTo>
                  <a:pt x="1881596" y="0"/>
                </a:lnTo>
                <a:lnTo>
                  <a:pt x="1881596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999" y="1241933"/>
            <a:ext cx="1337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Object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999" y="1451482"/>
            <a:ext cx="1111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(Fast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36040" y="3004018"/>
            <a:ext cx="1371600" cy="909319"/>
          </a:xfrm>
          <a:custGeom>
            <a:avLst/>
            <a:gdLst/>
            <a:ahLst/>
            <a:cxnLst/>
            <a:rect l="l" t="t" r="r" b="b"/>
            <a:pathLst>
              <a:path w="1371600" h="909320">
                <a:moveTo>
                  <a:pt x="0" y="0"/>
                </a:moveTo>
                <a:lnTo>
                  <a:pt x="1371597" y="0"/>
                </a:lnTo>
                <a:lnTo>
                  <a:pt x="1371597" y="908998"/>
                </a:lnTo>
                <a:lnTo>
                  <a:pt x="0" y="90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70839" y="1288936"/>
            <a:ext cx="1612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CNN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pretrained  on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48468" y="1930058"/>
            <a:ext cx="1054100" cy="805180"/>
          </a:xfrm>
          <a:custGeom>
            <a:avLst/>
            <a:gdLst/>
            <a:ahLst/>
            <a:cxnLst/>
            <a:rect l="l" t="t" r="r" b="b"/>
            <a:pathLst>
              <a:path w="1054100" h="805180">
                <a:moveTo>
                  <a:pt x="1053547" y="0"/>
                </a:moveTo>
                <a:lnTo>
                  <a:pt x="0" y="8049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31131" y="2683182"/>
            <a:ext cx="160274" cy="14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40721" y="2863719"/>
            <a:ext cx="1255395" cy="848994"/>
          </a:xfrm>
          <a:custGeom>
            <a:avLst/>
            <a:gdLst/>
            <a:ahLst/>
            <a:cxnLst/>
            <a:rect l="l" t="t" r="r" b="b"/>
            <a:pathLst>
              <a:path w="1255395" h="848995">
                <a:moveTo>
                  <a:pt x="0" y="0"/>
                </a:moveTo>
                <a:lnTo>
                  <a:pt x="1254897" y="0"/>
                </a:lnTo>
                <a:lnTo>
                  <a:pt x="1254897" y="848998"/>
                </a:lnTo>
                <a:lnTo>
                  <a:pt x="0" y="84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2016" y="1930058"/>
            <a:ext cx="438150" cy="943610"/>
          </a:xfrm>
          <a:custGeom>
            <a:avLst/>
            <a:gdLst/>
            <a:ahLst/>
            <a:cxnLst/>
            <a:rect l="l" t="t" r="r" b="b"/>
            <a:pathLst>
              <a:path w="438150" h="943610">
                <a:moveTo>
                  <a:pt x="0" y="0"/>
                </a:moveTo>
                <a:lnTo>
                  <a:pt x="438074" y="9431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83003" y="2838981"/>
            <a:ext cx="125999" cy="166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91610" y="4255089"/>
            <a:ext cx="2310130" cy="30162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1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4849" y="4371789"/>
            <a:ext cx="2296795" cy="2063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2015. Reproduced with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213" y="1535076"/>
            <a:ext cx="2623858" cy="242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424" y="227758"/>
            <a:ext cx="72999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Transfer learning with CNNs is</a:t>
            </a:r>
            <a:r>
              <a:rPr sz="3000" spc="-85" dirty="0"/>
              <a:t> </a:t>
            </a:r>
            <a:r>
              <a:rPr sz="3000" spc="-5" dirty="0"/>
              <a:t>pervasive…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23424" y="688006"/>
            <a:ext cx="4290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(it’s </a:t>
            </a:r>
            <a:r>
              <a:rPr sz="2400" spc="-5" dirty="0">
                <a:latin typeface="Arial"/>
                <a:cs typeface="Arial"/>
              </a:rPr>
              <a:t>the norm, not an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exception)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8214" y="1983138"/>
            <a:ext cx="3445210" cy="191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0766" y="1425831"/>
            <a:ext cx="2487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 Captioning: CNN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874" y="1380764"/>
            <a:ext cx="1882139" cy="393700"/>
          </a:xfrm>
          <a:custGeom>
            <a:avLst/>
            <a:gdLst/>
            <a:ahLst/>
            <a:cxnLst/>
            <a:rect l="l" t="t" r="r" b="b"/>
            <a:pathLst>
              <a:path w="1882139" h="393700">
                <a:moveTo>
                  <a:pt x="0" y="0"/>
                </a:moveTo>
                <a:lnTo>
                  <a:pt x="1881596" y="0"/>
                </a:lnTo>
                <a:lnTo>
                  <a:pt x="1881596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4849" y="4364571"/>
            <a:ext cx="2296795" cy="212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2015. Reproduced with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999" y="1241933"/>
            <a:ext cx="1337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Object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999" y="1451482"/>
            <a:ext cx="1111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(Fast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36040" y="3004018"/>
            <a:ext cx="1371600" cy="909319"/>
          </a:xfrm>
          <a:custGeom>
            <a:avLst/>
            <a:gdLst/>
            <a:ahLst/>
            <a:cxnLst/>
            <a:rect l="l" t="t" r="r" b="b"/>
            <a:pathLst>
              <a:path w="1371600" h="909320">
                <a:moveTo>
                  <a:pt x="0" y="0"/>
                </a:moveTo>
                <a:lnTo>
                  <a:pt x="1371597" y="0"/>
                </a:lnTo>
                <a:lnTo>
                  <a:pt x="1371597" y="908998"/>
                </a:lnTo>
                <a:lnTo>
                  <a:pt x="0" y="90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70839" y="1288936"/>
            <a:ext cx="1612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CNN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pretrained  on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8468" y="1930058"/>
            <a:ext cx="1054100" cy="805180"/>
          </a:xfrm>
          <a:custGeom>
            <a:avLst/>
            <a:gdLst/>
            <a:ahLst/>
            <a:cxnLst/>
            <a:rect l="l" t="t" r="r" b="b"/>
            <a:pathLst>
              <a:path w="1054100" h="805180">
                <a:moveTo>
                  <a:pt x="1053547" y="0"/>
                </a:moveTo>
                <a:lnTo>
                  <a:pt x="0" y="8049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31131" y="2683182"/>
            <a:ext cx="160274" cy="14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0721" y="2863719"/>
            <a:ext cx="1255395" cy="848994"/>
          </a:xfrm>
          <a:custGeom>
            <a:avLst/>
            <a:gdLst/>
            <a:ahLst/>
            <a:cxnLst/>
            <a:rect l="l" t="t" r="r" b="b"/>
            <a:pathLst>
              <a:path w="1255395" h="848995">
                <a:moveTo>
                  <a:pt x="0" y="0"/>
                </a:moveTo>
                <a:lnTo>
                  <a:pt x="1254897" y="0"/>
                </a:lnTo>
                <a:lnTo>
                  <a:pt x="1254897" y="848998"/>
                </a:lnTo>
                <a:lnTo>
                  <a:pt x="0" y="84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02016" y="1930058"/>
            <a:ext cx="438150" cy="943610"/>
          </a:xfrm>
          <a:custGeom>
            <a:avLst/>
            <a:gdLst/>
            <a:ahLst/>
            <a:cxnLst/>
            <a:rect l="l" t="t" r="r" b="b"/>
            <a:pathLst>
              <a:path w="438150" h="943610">
                <a:moveTo>
                  <a:pt x="0" y="0"/>
                </a:moveTo>
                <a:lnTo>
                  <a:pt x="438074" y="9431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83003" y="2838981"/>
            <a:ext cx="125999" cy="166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5262" y="3204218"/>
            <a:ext cx="2080895" cy="705485"/>
          </a:xfrm>
          <a:custGeom>
            <a:avLst/>
            <a:gdLst/>
            <a:ahLst/>
            <a:cxnLst/>
            <a:rect l="l" t="t" r="r" b="b"/>
            <a:pathLst>
              <a:path w="2080895" h="705485">
                <a:moveTo>
                  <a:pt x="0" y="0"/>
                </a:moveTo>
                <a:lnTo>
                  <a:pt x="2080795" y="0"/>
                </a:lnTo>
                <a:lnTo>
                  <a:pt x="2080795" y="704998"/>
                </a:lnTo>
                <a:lnTo>
                  <a:pt x="0" y="704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09429" y="3968751"/>
            <a:ext cx="24644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Word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vectors</a:t>
            </a:r>
            <a:r>
              <a:rPr sz="18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pretrained</a:t>
            </a:r>
            <a:endParaRPr sz="1800">
              <a:latin typeface="Arial"/>
              <a:cs typeface="Arial"/>
            </a:endParaRPr>
          </a:p>
          <a:p>
            <a:pPr marL="10033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with</a:t>
            </a:r>
            <a:r>
              <a:rPr sz="18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word2vec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47211" y="4057441"/>
            <a:ext cx="662305" cy="200025"/>
          </a:xfrm>
          <a:custGeom>
            <a:avLst/>
            <a:gdLst/>
            <a:ahLst/>
            <a:cxnLst/>
            <a:rect l="l" t="t" r="r" b="b"/>
            <a:pathLst>
              <a:path w="662304" h="200025">
                <a:moveTo>
                  <a:pt x="0" y="199924"/>
                </a:moveTo>
                <a:lnTo>
                  <a:pt x="50998" y="198862"/>
                </a:lnTo>
                <a:lnTo>
                  <a:pt x="101786" y="195741"/>
                </a:lnTo>
                <a:lnTo>
                  <a:pt x="152153" y="190659"/>
                </a:lnTo>
                <a:lnTo>
                  <a:pt x="201886" y="183714"/>
                </a:lnTo>
                <a:lnTo>
                  <a:pt x="250777" y="175004"/>
                </a:lnTo>
                <a:lnTo>
                  <a:pt x="298613" y="164627"/>
                </a:lnTo>
                <a:lnTo>
                  <a:pt x="345183" y="152682"/>
                </a:lnTo>
                <a:lnTo>
                  <a:pt x="390278" y="139266"/>
                </a:lnTo>
                <a:lnTo>
                  <a:pt x="433686" y="124477"/>
                </a:lnTo>
                <a:lnTo>
                  <a:pt x="475197" y="108414"/>
                </a:lnTo>
                <a:lnTo>
                  <a:pt x="514598" y="91174"/>
                </a:lnTo>
                <a:lnTo>
                  <a:pt x="564939" y="65737"/>
                </a:lnTo>
                <a:lnTo>
                  <a:pt x="610348" y="38499"/>
                </a:lnTo>
                <a:lnTo>
                  <a:pt x="650273" y="9749"/>
                </a:lnTo>
                <a:lnTo>
                  <a:pt x="659348" y="2349"/>
                </a:lnTo>
                <a:lnTo>
                  <a:pt x="662073" y="0"/>
                </a:lnTo>
              </a:path>
            </a:pathLst>
          </a:custGeom>
          <a:ln w="2857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54248" y="3931154"/>
            <a:ext cx="134699" cy="1643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691610" y="4247871"/>
            <a:ext cx="2310130" cy="307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473" y="414708"/>
            <a:ext cx="7573645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Takeaway </a:t>
            </a:r>
            <a:r>
              <a:rPr sz="3000" b="1" dirty="0">
                <a:latin typeface="Arial"/>
                <a:cs typeface="Arial"/>
              </a:rPr>
              <a:t>for </a:t>
            </a:r>
            <a:r>
              <a:rPr sz="3000" b="1" spc="-5" dirty="0">
                <a:latin typeface="Arial"/>
                <a:cs typeface="Arial"/>
              </a:rPr>
              <a:t>your projects and</a:t>
            </a:r>
            <a:r>
              <a:rPr sz="3000" b="1" spc="-7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beyond: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5" dirty="0"/>
              <a:t>Have </a:t>
            </a:r>
            <a:r>
              <a:rPr sz="2400" dirty="0"/>
              <a:t>some </a:t>
            </a:r>
            <a:r>
              <a:rPr sz="2400" spc="-5" dirty="0"/>
              <a:t>dataset of interest but it has </a:t>
            </a:r>
            <a:r>
              <a:rPr sz="2400" dirty="0"/>
              <a:t>&lt; </a:t>
            </a:r>
            <a:r>
              <a:rPr sz="2400" spc="-5" dirty="0"/>
              <a:t>~1M</a:t>
            </a:r>
            <a:r>
              <a:rPr sz="2400" spc="-85" dirty="0"/>
              <a:t> </a:t>
            </a:r>
            <a:r>
              <a:rPr sz="2400" spc="-5" dirty="0"/>
              <a:t>images?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74" y="1598854"/>
            <a:ext cx="5983605" cy="28282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861060" marR="5080" indent="-482600">
              <a:lnSpc>
                <a:spcPts val="2850"/>
              </a:lnSpc>
              <a:spcBef>
                <a:spcPts val="219"/>
              </a:spcBef>
              <a:buAutoNum type="arabicPeriod"/>
              <a:tabLst>
                <a:tab pos="861060" algn="l"/>
                <a:tab pos="861694" algn="l"/>
              </a:tabLst>
            </a:pPr>
            <a:r>
              <a:rPr sz="2400" spc="-5" dirty="0">
                <a:latin typeface="Arial"/>
                <a:cs typeface="Arial"/>
              </a:rPr>
              <a:t>Find </a:t>
            </a:r>
            <a:r>
              <a:rPr sz="2400" dirty="0">
                <a:latin typeface="Arial"/>
                <a:cs typeface="Arial"/>
              </a:rPr>
              <a:t>a very </a:t>
            </a:r>
            <a:r>
              <a:rPr sz="2400" spc="-5" dirty="0">
                <a:latin typeface="Arial"/>
                <a:cs typeface="Arial"/>
              </a:rPr>
              <a:t>large dataset that has  </a:t>
            </a:r>
            <a:r>
              <a:rPr sz="2400" dirty="0">
                <a:latin typeface="Arial"/>
                <a:cs typeface="Arial"/>
              </a:rPr>
              <a:t>similar </a:t>
            </a:r>
            <a:r>
              <a:rPr sz="2400" spc="-5" dirty="0">
                <a:latin typeface="Arial"/>
                <a:cs typeface="Arial"/>
              </a:rPr>
              <a:t>data, train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big ConvNet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there</a:t>
            </a:r>
            <a:endParaRPr sz="2400">
              <a:latin typeface="Arial"/>
              <a:cs typeface="Arial"/>
            </a:endParaRPr>
          </a:p>
          <a:p>
            <a:pPr marL="861060" indent="-482600">
              <a:lnSpc>
                <a:spcPts val="2760"/>
              </a:lnSpc>
              <a:buAutoNum type="arabicPeriod"/>
              <a:tabLst>
                <a:tab pos="861060" algn="l"/>
                <a:tab pos="861694" algn="l"/>
              </a:tabLst>
            </a:pPr>
            <a:r>
              <a:rPr sz="2400" spc="-5" dirty="0">
                <a:latin typeface="Arial"/>
                <a:cs typeface="Arial"/>
              </a:rPr>
              <a:t>Transfer learn to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  <a:p>
            <a:pPr marL="12700" marR="516890">
              <a:lnSpc>
                <a:spcPct val="100699"/>
              </a:lnSpc>
              <a:spcBef>
                <a:spcPts val="1860"/>
              </a:spcBef>
            </a:pPr>
            <a:r>
              <a:rPr sz="1800" spc="-5" dirty="0">
                <a:latin typeface="Arial"/>
                <a:cs typeface="Arial"/>
              </a:rPr>
              <a:t>Deep learning frameworks provide </a:t>
            </a:r>
            <a:r>
              <a:rPr sz="1800" dirty="0">
                <a:latin typeface="Arial"/>
                <a:cs typeface="Arial"/>
              </a:rPr>
              <a:t>a “Model </a:t>
            </a:r>
            <a:r>
              <a:rPr sz="1800" spc="-5" dirty="0">
                <a:latin typeface="Arial"/>
                <a:cs typeface="Arial"/>
              </a:rPr>
              <a:t>Zoo” of  pretrained </a:t>
            </a:r>
            <a:r>
              <a:rPr sz="1800" dirty="0">
                <a:latin typeface="Arial"/>
                <a:cs typeface="Arial"/>
              </a:rPr>
              <a:t>models so you </a:t>
            </a:r>
            <a:r>
              <a:rPr sz="1800" spc="-5" dirty="0">
                <a:latin typeface="Arial"/>
                <a:cs typeface="Arial"/>
              </a:rPr>
              <a:t>don’t need to train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own</a:t>
            </a:r>
            <a:endParaRPr sz="1800">
              <a:latin typeface="Arial"/>
              <a:cs typeface="Arial"/>
            </a:endParaRPr>
          </a:p>
          <a:p>
            <a:pPr marL="12700" marR="666115">
              <a:lnSpc>
                <a:spcPct val="100699"/>
              </a:lnSpc>
              <a:spcBef>
                <a:spcPts val="750"/>
              </a:spcBef>
            </a:pPr>
            <a:r>
              <a:rPr sz="1800" spc="-5" dirty="0">
                <a:latin typeface="Arial"/>
                <a:cs typeface="Arial"/>
              </a:rPr>
              <a:t>Caffe: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https://github.com/BVLC/caffe/wiki/Model-Zoo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TensorFlow: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https://github.com/tensorflow/models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PyTorch: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https://github.com/pytorch/vision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978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7097" y="881533"/>
            <a:ext cx="652780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Lots of </a:t>
            </a:r>
            <a:r>
              <a:rPr sz="3000" spc="-10" dirty="0">
                <a:latin typeface="Arial"/>
                <a:cs typeface="Arial"/>
              </a:rPr>
              <a:t>Batch </a:t>
            </a:r>
            <a:r>
              <a:rPr sz="3000" spc="-5" dirty="0">
                <a:latin typeface="Arial"/>
                <a:cs typeface="Arial"/>
              </a:rPr>
              <a:t>Normalization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variants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Optimization</a:t>
            </a:r>
            <a:endParaRPr sz="3000">
              <a:latin typeface="Arial"/>
              <a:cs typeface="Arial"/>
            </a:endParaRPr>
          </a:p>
          <a:p>
            <a:pPr marL="824865" lvl="1" indent="-354965">
              <a:lnSpc>
                <a:spcPct val="100000"/>
              </a:lnSpc>
              <a:buChar char="-"/>
              <a:tabLst>
                <a:tab pos="824865" algn="l"/>
                <a:tab pos="825500" algn="l"/>
              </a:tabLst>
            </a:pPr>
            <a:r>
              <a:rPr sz="3000" dirty="0">
                <a:latin typeface="Arial"/>
                <a:cs typeface="Arial"/>
              </a:rPr>
              <a:t>Momentum, </a:t>
            </a:r>
            <a:r>
              <a:rPr sz="3000" spc="-5" dirty="0">
                <a:latin typeface="Arial"/>
                <a:cs typeface="Arial"/>
              </a:rPr>
              <a:t>RMSProp, </a:t>
            </a:r>
            <a:r>
              <a:rPr sz="3000" spc="-10" dirty="0">
                <a:latin typeface="Arial"/>
                <a:cs typeface="Arial"/>
              </a:rPr>
              <a:t>Adam,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etc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  <a:p>
            <a:pPr marL="824865" lvl="1" indent="-354965">
              <a:lnSpc>
                <a:spcPct val="100000"/>
              </a:lnSpc>
              <a:buChar char="-"/>
              <a:tabLst>
                <a:tab pos="824865" algn="l"/>
                <a:tab pos="825500" algn="l"/>
              </a:tabLst>
            </a:pPr>
            <a:r>
              <a:rPr sz="3000" spc="-5" dirty="0">
                <a:latin typeface="Arial"/>
                <a:cs typeface="Arial"/>
              </a:rPr>
              <a:t>Dropout,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etc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Transfer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learning</a:t>
            </a:r>
            <a:endParaRPr sz="3000">
              <a:latin typeface="Arial"/>
              <a:cs typeface="Arial"/>
            </a:endParaRPr>
          </a:p>
          <a:p>
            <a:pPr marL="824865" lvl="1" indent="-354965">
              <a:lnSpc>
                <a:spcPct val="100000"/>
              </a:lnSpc>
              <a:buChar char="-"/>
              <a:tabLst>
                <a:tab pos="824865" algn="l"/>
                <a:tab pos="825500" algn="l"/>
              </a:tabLst>
            </a:pPr>
            <a:r>
              <a:rPr sz="3000" spc="-5" dirty="0">
                <a:latin typeface="Arial"/>
                <a:cs typeface="Arial"/>
              </a:rPr>
              <a:t>Use this for </a:t>
            </a:r>
            <a:r>
              <a:rPr sz="3000" dirty="0">
                <a:latin typeface="Arial"/>
                <a:cs typeface="Arial"/>
              </a:rPr>
              <a:t>your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projects!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324" y="2259884"/>
            <a:ext cx="7256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Next </a:t>
            </a:r>
            <a:r>
              <a:rPr spc="-10" dirty="0"/>
              <a:t>time: </a:t>
            </a:r>
            <a:r>
              <a:rPr spc="-5" dirty="0"/>
              <a:t>Deep Learning</a:t>
            </a:r>
            <a:r>
              <a:rPr spc="-80" dirty="0"/>
              <a:t> </a:t>
            </a:r>
            <a:r>
              <a:rPr spc="-5" dirty="0"/>
              <a:t>Software!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118" y="4561040"/>
            <a:ext cx="1579880" cy="45339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2343" y="486584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14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Batch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584029" y="1049494"/>
            <a:ext cx="1471338" cy="29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0880" y="3970165"/>
            <a:ext cx="1464300" cy="351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3499" y="2210436"/>
            <a:ext cx="1251797" cy="375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648" y="974281"/>
            <a:ext cx="271081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Learnable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params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648" y="3052124"/>
            <a:ext cx="2084070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Intermediates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Output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3394" y="2919276"/>
            <a:ext cx="1238747" cy="693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1290" y="913473"/>
            <a:ext cx="3179660" cy="3492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0815" y="823748"/>
            <a:ext cx="3679190" cy="2129790"/>
          </a:xfrm>
          <a:custGeom>
            <a:avLst/>
            <a:gdLst/>
            <a:ahLst/>
            <a:cxnLst/>
            <a:rect l="l" t="t" r="r" b="b"/>
            <a:pathLst>
              <a:path w="3679190" h="2129790">
                <a:moveTo>
                  <a:pt x="0" y="0"/>
                </a:moveTo>
                <a:lnTo>
                  <a:pt x="3678592" y="0"/>
                </a:lnTo>
                <a:lnTo>
                  <a:pt x="3678592" y="2129695"/>
                </a:lnTo>
                <a:lnTo>
                  <a:pt x="0" y="2129695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76310" y="6072"/>
            <a:ext cx="223774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Estimate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mean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and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variance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16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minibatch;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Can’t do this at</a:t>
            </a:r>
            <a:r>
              <a:rPr sz="16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test-time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390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Batch </a:t>
            </a:r>
            <a:r>
              <a:rPr spc="-5" dirty="0"/>
              <a:t>Normalization: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584029" y="1049494"/>
            <a:ext cx="1471338" cy="29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0880" y="3970165"/>
            <a:ext cx="1464300" cy="351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3499" y="2210436"/>
            <a:ext cx="1251797" cy="375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648" y="974281"/>
            <a:ext cx="84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648" y="1769976"/>
            <a:ext cx="2710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Learnable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params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648" y="3052124"/>
            <a:ext cx="2084070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Intermediates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Output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43394" y="2919276"/>
            <a:ext cx="1238747" cy="693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1290" y="913473"/>
            <a:ext cx="3179660" cy="3492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53512" y="1157635"/>
            <a:ext cx="22586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(Running) </a:t>
            </a:r>
            <a:r>
              <a:rPr sz="1400" spc="-5" dirty="0">
                <a:latin typeface="Arial"/>
                <a:cs typeface="Arial"/>
              </a:rPr>
              <a:t>average of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values  seen </a:t>
            </a:r>
            <a:r>
              <a:rPr sz="1400" spc="-5" dirty="0">
                <a:latin typeface="Arial"/>
                <a:cs typeface="Arial"/>
              </a:rPr>
              <a:t>during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80488" y="1991946"/>
            <a:ext cx="2446020" cy="947419"/>
          </a:xfrm>
          <a:custGeom>
            <a:avLst/>
            <a:gdLst/>
            <a:ahLst/>
            <a:cxnLst/>
            <a:rect l="l" t="t" r="r" b="b"/>
            <a:pathLst>
              <a:path w="2446020" h="947419">
                <a:moveTo>
                  <a:pt x="0" y="0"/>
                </a:moveTo>
                <a:lnTo>
                  <a:pt x="2445595" y="0"/>
                </a:lnTo>
                <a:lnTo>
                  <a:pt x="2445595" y="947098"/>
                </a:lnTo>
                <a:lnTo>
                  <a:pt x="0" y="947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53512" y="2236136"/>
            <a:ext cx="22586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(Running) </a:t>
            </a:r>
            <a:r>
              <a:rPr sz="1400" spc="-5" dirty="0">
                <a:latin typeface="Arial"/>
                <a:cs typeface="Arial"/>
              </a:rPr>
              <a:t>average of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values  seen </a:t>
            </a:r>
            <a:r>
              <a:rPr sz="1400" spc="-5" dirty="0">
                <a:latin typeface="Arial"/>
                <a:cs typeface="Arial"/>
              </a:rPr>
              <a:t>during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01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Batch </a:t>
            </a:r>
            <a:r>
              <a:rPr spc="-5" dirty="0"/>
              <a:t>Normalization </a:t>
            </a:r>
            <a:r>
              <a:rPr spc="-10" dirty="0"/>
              <a:t>for</a:t>
            </a:r>
            <a:r>
              <a:rPr spc="-90" dirty="0"/>
              <a:t> </a:t>
            </a:r>
            <a:r>
              <a:rPr spc="-5" dirty="0"/>
              <a:t>ConvNets</a:t>
            </a:r>
          </a:p>
        </p:txBody>
      </p:sp>
      <p:sp>
        <p:nvSpPr>
          <p:cNvPr id="3" name="object 3"/>
          <p:cNvSpPr/>
          <p:nvPr/>
        </p:nvSpPr>
        <p:spPr>
          <a:xfrm>
            <a:off x="1723936" y="2207020"/>
            <a:ext cx="122969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8174" y="1552393"/>
            <a:ext cx="3545204" cy="246189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795020">
              <a:lnSpc>
                <a:spcPct val="100000"/>
              </a:lnSpc>
              <a:spcBef>
                <a:spcPts val="1280"/>
              </a:spcBef>
            </a:pPr>
            <a:r>
              <a:rPr sz="3000" b="1" spc="-5" dirty="0">
                <a:latin typeface="Courier New"/>
                <a:cs typeface="Courier New"/>
              </a:rPr>
              <a:t>x: </a:t>
            </a:r>
            <a:r>
              <a:rPr sz="3000" b="1" dirty="0">
                <a:latin typeface="Courier New"/>
                <a:cs typeface="Courier New"/>
              </a:rPr>
              <a:t>N ×</a:t>
            </a:r>
            <a:r>
              <a:rPr sz="3000" b="1" spc="-55" dirty="0">
                <a:latin typeface="Courier New"/>
                <a:cs typeface="Courier New"/>
              </a:rPr>
              <a:t> </a:t>
            </a:r>
            <a:r>
              <a:rPr sz="3000" b="1" dirty="0">
                <a:latin typeface="Courier New"/>
                <a:cs typeface="Courier New"/>
              </a:rPr>
              <a:t>D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  <a:p>
            <a:pPr marL="337820">
              <a:lnSpc>
                <a:spcPct val="100000"/>
              </a:lnSpc>
              <a:spcBef>
                <a:spcPts val="730"/>
              </a:spcBef>
            </a:pPr>
            <a:r>
              <a:rPr sz="3000" b="1" spc="70" dirty="0">
                <a:latin typeface="Arial"/>
                <a:cs typeface="Arial"/>
              </a:rPr>
              <a:t>µ</a:t>
            </a:r>
            <a:r>
              <a:rPr sz="3000" b="1" spc="70" dirty="0">
                <a:latin typeface="Courier New"/>
                <a:cs typeface="Courier New"/>
              </a:rPr>
              <a:t>,</a:t>
            </a:r>
            <a:r>
              <a:rPr sz="3000" b="1" spc="70" dirty="0">
                <a:latin typeface="Arial"/>
                <a:cs typeface="Arial"/>
              </a:rPr>
              <a:t>o</a:t>
            </a:r>
            <a:r>
              <a:rPr sz="3000" b="1" spc="70" dirty="0">
                <a:latin typeface="Courier New"/>
                <a:cs typeface="Courier New"/>
              </a:rPr>
              <a:t>: </a:t>
            </a:r>
            <a:r>
              <a:rPr sz="3000" b="1" dirty="0">
                <a:latin typeface="Courier New"/>
                <a:cs typeface="Courier New"/>
              </a:rPr>
              <a:t>1 ×</a:t>
            </a:r>
            <a:r>
              <a:rPr sz="3000" b="1" spc="-130" dirty="0">
                <a:latin typeface="Courier New"/>
                <a:cs typeface="Courier New"/>
              </a:rPr>
              <a:t> </a:t>
            </a:r>
            <a:r>
              <a:rPr sz="3000" b="1" dirty="0">
                <a:latin typeface="Courier New"/>
                <a:cs typeface="Courier New"/>
              </a:rPr>
              <a:t>D</a:t>
            </a:r>
            <a:endParaRPr sz="30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</a:pPr>
            <a:r>
              <a:rPr sz="3000" b="1" spc="-114" dirty="0">
                <a:latin typeface="DejaVu Sans"/>
                <a:cs typeface="DejaVu Sans"/>
              </a:rPr>
              <a:t>ɣ</a:t>
            </a:r>
            <a:r>
              <a:rPr sz="3000" b="1" spc="-114" dirty="0">
                <a:latin typeface="Courier New"/>
                <a:cs typeface="Courier New"/>
              </a:rPr>
              <a:t>,β: </a:t>
            </a:r>
            <a:r>
              <a:rPr sz="3000" b="1" dirty="0">
                <a:latin typeface="Courier New"/>
                <a:cs typeface="Courier New"/>
              </a:rPr>
              <a:t>1 ×</a:t>
            </a:r>
            <a:r>
              <a:rPr sz="3000" b="1" spc="65" dirty="0">
                <a:latin typeface="Courier New"/>
                <a:cs typeface="Courier New"/>
              </a:rPr>
              <a:t> </a:t>
            </a:r>
            <a:r>
              <a:rPr sz="3000" b="1" dirty="0">
                <a:latin typeface="Courier New"/>
                <a:cs typeface="Courier New"/>
              </a:rPr>
              <a:t>D</a:t>
            </a:r>
            <a:endParaRPr sz="30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</a:pP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75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81350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1298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2397" y="218617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97162" y="1517643"/>
            <a:ext cx="3597275" cy="249682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83540" algn="ctr">
              <a:lnSpc>
                <a:spcPct val="100000"/>
              </a:lnSpc>
              <a:spcBef>
                <a:spcPts val="1555"/>
              </a:spcBef>
            </a:pPr>
            <a:r>
              <a:rPr sz="3000" b="1" spc="-5" dirty="0">
                <a:latin typeface="Courier New"/>
                <a:cs typeface="Courier New"/>
              </a:rPr>
              <a:t>x:</a:t>
            </a:r>
            <a:r>
              <a:rPr sz="3000" b="1" spc="-4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N×C×H×W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  <a:p>
            <a:pPr marL="389890">
              <a:lnSpc>
                <a:spcPct val="100000"/>
              </a:lnSpc>
              <a:spcBef>
                <a:spcPts val="565"/>
              </a:spcBef>
            </a:pPr>
            <a:r>
              <a:rPr sz="3000" b="1" spc="70" dirty="0">
                <a:latin typeface="Arial"/>
                <a:cs typeface="Arial"/>
              </a:rPr>
              <a:t>µ</a:t>
            </a:r>
            <a:r>
              <a:rPr sz="3000" b="1" spc="70" dirty="0">
                <a:latin typeface="Courier New"/>
                <a:cs typeface="Courier New"/>
              </a:rPr>
              <a:t>,</a:t>
            </a:r>
            <a:r>
              <a:rPr sz="3000" b="1" spc="70" dirty="0">
                <a:latin typeface="Arial"/>
                <a:cs typeface="Arial"/>
              </a:rPr>
              <a:t>o</a:t>
            </a:r>
            <a:r>
              <a:rPr sz="3000" b="1" spc="70" dirty="0">
                <a:latin typeface="Courier New"/>
                <a:cs typeface="Courier New"/>
              </a:rPr>
              <a:t>:</a:t>
            </a:r>
            <a:r>
              <a:rPr sz="3000" b="1" spc="-4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</a:pPr>
            <a:r>
              <a:rPr sz="3000" b="1" spc="-114" dirty="0">
                <a:latin typeface="DejaVu Sans"/>
                <a:cs typeface="DejaVu Sans"/>
              </a:rPr>
              <a:t>ɣ</a:t>
            </a:r>
            <a:r>
              <a:rPr sz="3000" b="1" spc="-114" dirty="0">
                <a:latin typeface="Courier New"/>
                <a:cs typeface="Courier New"/>
              </a:rPr>
              <a:t>,β:</a:t>
            </a:r>
            <a:r>
              <a:rPr sz="3000" b="1" spc="-3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</a:pP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75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348" y="861554"/>
            <a:ext cx="26930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Batch Normalization</a:t>
            </a:r>
            <a:r>
              <a:rPr sz="1800" spc="4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fully-connected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98866" y="690555"/>
            <a:ext cx="360045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Batch Normalization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convolutional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(Spatial </a:t>
            </a:r>
            <a:r>
              <a:rPr sz="1800" spc="-5" dirty="0">
                <a:latin typeface="Arial"/>
                <a:cs typeface="Arial"/>
              </a:rPr>
              <a:t>Batchnorm,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BatchNorm2D)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08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Layer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4618" y="3531478"/>
            <a:ext cx="32200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75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3936" y="2207020"/>
            <a:ext cx="122969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01298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98866" y="496479"/>
            <a:ext cx="351790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9829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Layer Normalization </a:t>
            </a:r>
            <a:r>
              <a:rPr sz="1800" spc="-5" dirty="0">
                <a:latin typeface="Arial"/>
                <a:cs typeface="Arial"/>
              </a:rPr>
              <a:t>for  fully-connected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Same behavior at train and test!  Can be used in </a:t>
            </a: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323" y="861554"/>
            <a:ext cx="26282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  <a:tabLst>
                <a:tab pos="2348865" algn="l"/>
              </a:tabLst>
            </a:pPr>
            <a:r>
              <a:rPr sz="1800" b="1" spc="-5" dirty="0">
                <a:latin typeface="Arial"/>
                <a:cs typeface="Arial"/>
              </a:rPr>
              <a:t>Batc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b="1" spc="-5" dirty="0">
                <a:latin typeface="Arial"/>
                <a:cs typeface="Arial"/>
              </a:rPr>
              <a:t> Normalizatio</a:t>
            </a:r>
            <a:r>
              <a:rPr sz="1800" b="1" dirty="0">
                <a:latin typeface="Arial"/>
                <a:cs typeface="Arial"/>
              </a:rPr>
              <a:t>n	</a:t>
            </a:r>
            <a:r>
              <a:rPr sz="1800" spc="-5" dirty="0">
                <a:latin typeface="Arial"/>
                <a:cs typeface="Arial"/>
              </a:rPr>
              <a:t>for  fully-connected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0862" y="1779192"/>
          <a:ext cx="7194546" cy="1802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0400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456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1165"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spc="-5" dirty="0">
                          <a:latin typeface="Courier New"/>
                          <a:cs typeface="Courier New"/>
                        </a:rPr>
                        <a:t>x: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N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 algn="ct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spc="-5" dirty="0">
                          <a:latin typeface="Courier New"/>
                          <a:cs typeface="Courier New"/>
                        </a:rPr>
                        <a:t>x:</a:t>
                      </a:r>
                      <a:r>
                        <a:rPr sz="3000" b="1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b="1" dirty="0">
                          <a:latin typeface="Courier New"/>
                          <a:cs typeface="Courier New"/>
                        </a:rPr>
                        <a:t>N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Normalize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2481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3000" b="1" spc="70" dirty="0">
                          <a:latin typeface="Arial"/>
                          <a:cs typeface="Arial"/>
                        </a:rPr>
                        <a:t>µ</a:t>
                      </a:r>
                      <a:r>
                        <a:rPr sz="3000" b="1" spc="7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3000" b="1" spc="7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3000" b="1" spc="70" dirty="0">
                          <a:latin typeface="Courier New"/>
                          <a:cs typeface="Courier New"/>
                        </a:rPr>
                        <a:t>: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76200" marB="0">
                    <a:lnL w="28575">
                      <a:solidFill>
                        <a:srgbClr val="0000FF"/>
                      </a:solidFill>
                      <a:prstDash val="solid"/>
                    </a:lnL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R="57150" algn="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1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R="57150" algn="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110489" algn="ct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R w="28575">
                      <a:solidFill>
                        <a:srgbClr val="0000FF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FF"/>
                      </a:solidFill>
                      <a:prstDash val="solid"/>
                    </a:lnL>
                    <a:lnR w="2857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Normalize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7688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3000" b="1" spc="70" dirty="0">
                          <a:latin typeface="Arial"/>
                          <a:cs typeface="Arial"/>
                        </a:rPr>
                        <a:t>µ</a:t>
                      </a:r>
                      <a:r>
                        <a:rPr sz="3000" b="1" spc="7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3000" b="1" spc="7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3000" b="1" spc="70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3000" b="1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b="1" dirty="0">
                          <a:latin typeface="Courier New"/>
                          <a:cs typeface="Courier New"/>
                        </a:rPr>
                        <a:t>N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97155" marB="0">
                    <a:lnL w="28575">
                      <a:solidFill>
                        <a:srgbClr val="0000FF"/>
                      </a:solidFill>
                      <a:prstDash val="solid"/>
                    </a:lnL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R="57150" algn="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1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R w="28575">
                      <a:solidFill>
                        <a:srgbClr val="0000FF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R="127000" algn="r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DejaVu Sans"/>
                          <a:cs typeface="DejaVu Sans"/>
                        </a:rPr>
                        <a:t>ɣ</a:t>
                      </a:r>
                      <a:r>
                        <a:rPr sz="3000" b="1" spc="-5" dirty="0">
                          <a:latin typeface="Courier New"/>
                          <a:cs typeface="Courier New"/>
                        </a:rPr>
                        <a:t>,β: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1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ts val="2970"/>
                        </a:lnSpc>
                      </a:pPr>
                      <a:r>
                        <a:rPr sz="3000" b="1" spc="-114" dirty="0">
                          <a:latin typeface="DejaVu Sans"/>
                          <a:cs typeface="DejaVu Sans"/>
                        </a:rPr>
                        <a:t>ɣ</a:t>
                      </a:r>
                      <a:r>
                        <a:rPr sz="3000" b="1" spc="-114" dirty="0">
                          <a:latin typeface="Courier New"/>
                          <a:cs typeface="Courier New"/>
                        </a:rPr>
                        <a:t>,β:</a:t>
                      </a:r>
                      <a:r>
                        <a:rPr sz="3000" b="1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b="1" dirty="0">
                          <a:latin typeface="Courier New"/>
                          <a:cs typeface="Courier New"/>
                        </a:rPr>
                        <a:t>1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3024" y="3531478"/>
            <a:ext cx="4446905" cy="98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30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1400" spc="-5" dirty="0">
                <a:latin typeface="Arial"/>
                <a:cs typeface="Arial"/>
              </a:rPr>
              <a:t>Ba, Kiros, and Hinton, </a:t>
            </a:r>
            <a:r>
              <a:rPr sz="1400" dirty="0">
                <a:latin typeface="Arial"/>
                <a:cs typeface="Arial"/>
              </a:rPr>
              <a:t>“Layer </a:t>
            </a:r>
            <a:r>
              <a:rPr sz="1400" spc="-5" dirty="0">
                <a:latin typeface="Arial"/>
                <a:cs typeface="Arial"/>
              </a:rPr>
              <a:t>Normalization”, arXiv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4140" y="1741471"/>
            <a:ext cx="3502025" cy="1412240"/>
          </a:xfrm>
          <a:custGeom>
            <a:avLst/>
            <a:gdLst/>
            <a:ahLst/>
            <a:cxnLst/>
            <a:rect l="l" t="t" r="r" b="b"/>
            <a:pathLst>
              <a:path w="3502025" h="1412239">
                <a:moveTo>
                  <a:pt x="0" y="0"/>
                </a:moveTo>
                <a:lnTo>
                  <a:pt x="3501892" y="0"/>
                </a:lnTo>
                <a:lnTo>
                  <a:pt x="3501892" y="1412097"/>
                </a:lnTo>
                <a:lnTo>
                  <a:pt x="0" y="141209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149" y="1741471"/>
            <a:ext cx="3404235" cy="1412240"/>
          </a:xfrm>
          <a:custGeom>
            <a:avLst/>
            <a:gdLst/>
            <a:ahLst/>
            <a:cxnLst/>
            <a:rect l="l" t="t" r="r" b="b"/>
            <a:pathLst>
              <a:path w="3404235" h="1412239">
                <a:moveTo>
                  <a:pt x="0" y="0"/>
                </a:moveTo>
                <a:lnTo>
                  <a:pt x="3404093" y="0"/>
                </a:lnTo>
                <a:lnTo>
                  <a:pt x="3404093" y="1412097"/>
                </a:lnTo>
                <a:lnTo>
                  <a:pt x="0" y="141209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668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Instance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3573" y="3074279"/>
            <a:ext cx="2730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14" dirty="0">
                <a:latin typeface="DejaVu Sans"/>
                <a:cs typeface="DejaVu Sans"/>
              </a:rPr>
              <a:t>ɣ</a:t>
            </a:r>
            <a:r>
              <a:rPr sz="3000" b="1" spc="-114" dirty="0">
                <a:latin typeface="Courier New"/>
                <a:cs typeface="Courier New"/>
              </a:rPr>
              <a:t>,β:</a:t>
            </a:r>
            <a:r>
              <a:rPr sz="3000" b="1" spc="-8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4618" y="3074279"/>
            <a:ext cx="2730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14" dirty="0">
                <a:latin typeface="DejaVu Sans"/>
                <a:cs typeface="DejaVu Sans"/>
              </a:rPr>
              <a:t>ɣ</a:t>
            </a:r>
            <a:r>
              <a:rPr sz="3000" b="1" spc="-114" dirty="0">
                <a:latin typeface="Courier New"/>
                <a:cs typeface="Courier New"/>
              </a:rPr>
              <a:t>,β:</a:t>
            </a:r>
            <a:r>
              <a:rPr sz="3000" b="1" spc="-8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3936" y="2207020"/>
            <a:ext cx="122969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8174" y="1552393"/>
            <a:ext cx="3126105" cy="154749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795020">
              <a:lnSpc>
                <a:spcPct val="100000"/>
              </a:lnSpc>
              <a:spcBef>
                <a:spcPts val="1280"/>
              </a:spcBef>
            </a:pPr>
            <a:r>
              <a:rPr sz="3000" b="1" spc="-5" dirty="0">
                <a:latin typeface="Courier New"/>
                <a:cs typeface="Courier New"/>
              </a:rPr>
              <a:t>x:</a:t>
            </a:r>
            <a:r>
              <a:rPr sz="3000" b="1" spc="-85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N×C×H×W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  <a:p>
            <a:pPr marL="337820">
              <a:lnSpc>
                <a:spcPct val="100000"/>
              </a:lnSpc>
              <a:spcBef>
                <a:spcPts val="730"/>
              </a:spcBef>
            </a:pPr>
            <a:r>
              <a:rPr sz="3000" b="1" spc="70" dirty="0">
                <a:latin typeface="Arial"/>
                <a:cs typeface="Arial"/>
              </a:rPr>
              <a:t>µ</a:t>
            </a:r>
            <a:r>
              <a:rPr sz="3000" b="1" spc="70" dirty="0">
                <a:latin typeface="Courier New"/>
                <a:cs typeface="Courier New"/>
              </a:rPr>
              <a:t>,</a:t>
            </a:r>
            <a:r>
              <a:rPr sz="3000" b="1" spc="70" dirty="0">
                <a:latin typeface="Arial"/>
                <a:cs typeface="Arial"/>
              </a:rPr>
              <a:t>o</a:t>
            </a:r>
            <a:r>
              <a:rPr sz="3000" b="1" spc="70" dirty="0">
                <a:latin typeface="Courier New"/>
                <a:cs typeface="Courier New"/>
              </a:rPr>
              <a:t>:</a:t>
            </a:r>
            <a:r>
              <a:rPr sz="3000" b="1" spc="-95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01298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162" y="1517643"/>
            <a:ext cx="3178175" cy="158242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847090">
              <a:lnSpc>
                <a:spcPct val="100000"/>
              </a:lnSpc>
              <a:spcBef>
                <a:spcPts val="1555"/>
              </a:spcBef>
            </a:pPr>
            <a:r>
              <a:rPr sz="3000" b="1" spc="-5" dirty="0">
                <a:latin typeface="Courier New"/>
                <a:cs typeface="Courier New"/>
              </a:rPr>
              <a:t>x:</a:t>
            </a:r>
            <a:r>
              <a:rPr sz="3000" b="1" spc="-85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N×C×H×W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  <a:p>
            <a:pPr marL="389890">
              <a:lnSpc>
                <a:spcPct val="100000"/>
              </a:lnSpc>
              <a:spcBef>
                <a:spcPts val="565"/>
              </a:spcBef>
            </a:pPr>
            <a:r>
              <a:rPr sz="3000" b="1" spc="70" dirty="0">
                <a:latin typeface="Arial"/>
                <a:cs typeface="Arial"/>
              </a:rPr>
              <a:t>µ</a:t>
            </a:r>
            <a:r>
              <a:rPr sz="3000" b="1" spc="70" dirty="0">
                <a:latin typeface="Courier New"/>
                <a:cs typeface="Courier New"/>
              </a:rPr>
              <a:t>,</a:t>
            </a:r>
            <a:r>
              <a:rPr sz="3000" b="1" spc="70" dirty="0">
                <a:latin typeface="Arial"/>
                <a:cs typeface="Arial"/>
              </a:rPr>
              <a:t>o</a:t>
            </a:r>
            <a:r>
              <a:rPr sz="3000" b="1" spc="70" dirty="0">
                <a:latin typeface="Courier New"/>
                <a:cs typeface="Courier New"/>
              </a:rPr>
              <a:t>:</a:t>
            </a:r>
            <a:r>
              <a:rPr sz="3000" b="1" spc="-95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N×C×1×1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8866" y="788479"/>
            <a:ext cx="294132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Instance Normalization </a:t>
            </a:r>
            <a:r>
              <a:rPr sz="1800" spc="-5" dirty="0">
                <a:latin typeface="Arial"/>
                <a:cs typeface="Arial"/>
              </a:rPr>
              <a:t>for  </a:t>
            </a:r>
            <a:r>
              <a:rPr sz="1800" dirty="0">
                <a:latin typeface="Arial"/>
                <a:cs typeface="Arial"/>
              </a:rPr>
              <a:t>convolutional </a:t>
            </a:r>
            <a:r>
              <a:rPr sz="1800" spc="-5" dirty="0">
                <a:latin typeface="Arial"/>
                <a:cs typeface="Arial"/>
              </a:rPr>
              <a:t>networks  Same behavior at train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test!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5323" y="861554"/>
            <a:ext cx="26282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  <a:tabLst>
                <a:tab pos="2348865" algn="l"/>
              </a:tabLst>
            </a:pPr>
            <a:r>
              <a:rPr sz="1800" b="1" spc="-5" dirty="0">
                <a:latin typeface="Arial"/>
                <a:cs typeface="Arial"/>
              </a:rPr>
              <a:t>Batc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b="1" spc="-5" dirty="0">
                <a:latin typeface="Arial"/>
                <a:cs typeface="Arial"/>
              </a:rPr>
              <a:t> Normalizatio</a:t>
            </a:r>
            <a:r>
              <a:rPr sz="1800" b="1" dirty="0">
                <a:latin typeface="Arial"/>
                <a:cs typeface="Arial"/>
              </a:rPr>
              <a:t>n	</a:t>
            </a:r>
            <a:r>
              <a:rPr sz="1800" spc="-5" dirty="0">
                <a:latin typeface="Arial"/>
                <a:cs typeface="Arial"/>
              </a:rPr>
              <a:t>for  </a:t>
            </a:r>
            <a:r>
              <a:rPr sz="1800" dirty="0">
                <a:latin typeface="Arial"/>
                <a:cs typeface="Arial"/>
              </a:rPr>
              <a:t>convolutional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24" y="3531478"/>
            <a:ext cx="8640445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0325" algn="ctr">
              <a:lnSpc>
                <a:spcPct val="100000"/>
              </a:lnSpc>
              <a:spcBef>
                <a:spcPts val="100"/>
              </a:spcBef>
              <a:tabLst>
                <a:tab pos="4450715" algn="l"/>
              </a:tabLst>
            </a:pPr>
            <a:r>
              <a:rPr sz="3000" b="1" dirty="0">
                <a:latin typeface="Courier New"/>
                <a:cs typeface="Courier New"/>
              </a:rPr>
              <a:t>y</a:t>
            </a:r>
            <a:r>
              <a:rPr sz="3000" b="1" spc="5" dirty="0">
                <a:latin typeface="Courier New"/>
                <a:cs typeface="Courier New"/>
              </a:rPr>
              <a:t> </a:t>
            </a:r>
            <a:r>
              <a:rPr sz="3000" b="1" dirty="0">
                <a:latin typeface="Courier New"/>
                <a:cs typeface="Courier New"/>
              </a:rPr>
              <a:t>=</a:t>
            </a:r>
            <a:r>
              <a:rPr sz="3000" b="1" spc="10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	</a:t>
            </a: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40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295"/>
              </a:spcBef>
            </a:pPr>
            <a:r>
              <a:rPr sz="1100" spc="-5" dirty="0">
                <a:latin typeface="Arial"/>
                <a:cs typeface="Arial"/>
              </a:rPr>
              <a:t>Ulyanov et al, Improved Texture Networks: </a:t>
            </a:r>
            <a:r>
              <a:rPr sz="1100" dirty="0">
                <a:latin typeface="Arial"/>
                <a:cs typeface="Arial"/>
              </a:rPr>
              <a:t>Maximizing </a:t>
            </a:r>
            <a:r>
              <a:rPr sz="1100" spc="-5" dirty="0">
                <a:latin typeface="Arial"/>
                <a:cs typeface="Arial"/>
              </a:rPr>
              <a:t>Quality and Diversity in Feed-forward Stylization and Texture Synthesis, CVPR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43907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4981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62372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788" y="1514849"/>
            <a:ext cx="6046282" cy="2128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414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Comparison of Normalization</a:t>
            </a:r>
            <a:r>
              <a:rPr spc="-85" dirty="0"/>
              <a:t> </a:t>
            </a:r>
            <a:r>
              <a:rPr spc="-5" dirty="0"/>
              <a:t>Layers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383548"/>
            <a:ext cx="29190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Wu and He, </a:t>
            </a:r>
            <a:r>
              <a:rPr sz="1100" dirty="0">
                <a:latin typeface="Arial"/>
                <a:cs typeface="Arial"/>
              </a:rPr>
              <a:t>“Group </a:t>
            </a:r>
            <a:r>
              <a:rPr sz="1100" spc="-5" dirty="0">
                <a:latin typeface="Arial"/>
                <a:cs typeface="Arial"/>
              </a:rPr>
              <a:t>Normalization”, arXiv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2018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738" y="1514849"/>
            <a:ext cx="8120317" cy="2128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13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Group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280649"/>
            <a:ext cx="43167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Wu and He, </a:t>
            </a:r>
            <a:r>
              <a:rPr sz="1100" dirty="0">
                <a:latin typeface="Arial"/>
                <a:cs typeface="Arial"/>
              </a:rPr>
              <a:t>“Group </a:t>
            </a:r>
            <a:r>
              <a:rPr sz="1100" spc="-5" dirty="0">
                <a:latin typeface="Arial"/>
                <a:cs typeface="Arial"/>
              </a:rPr>
              <a:t>Normalization”, arXiv 2018 </a:t>
            </a:r>
            <a:r>
              <a:rPr sz="1100" dirty="0">
                <a:latin typeface="Arial"/>
                <a:cs typeface="Arial"/>
              </a:rPr>
              <a:t>(Appeared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3/22/2018)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61374" y="1429847"/>
            <a:ext cx="3941913" cy="136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40" y="1385197"/>
            <a:ext cx="4220642" cy="1451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852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Decorrelated </a:t>
            </a:r>
            <a:r>
              <a:rPr spc="-10" dirty="0"/>
              <a:t>Batch</a:t>
            </a:r>
            <a:r>
              <a:rPr spc="-95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024" y="4280649"/>
            <a:ext cx="51390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Huang et al, </a:t>
            </a:r>
            <a:r>
              <a:rPr sz="1100" dirty="0">
                <a:latin typeface="Arial"/>
                <a:cs typeface="Arial"/>
              </a:rPr>
              <a:t>“Decorrelated </a:t>
            </a:r>
            <a:r>
              <a:rPr sz="1100" spc="-5" dirty="0">
                <a:latin typeface="Arial"/>
                <a:cs typeface="Arial"/>
              </a:rPr>
              <a:t>Batch Normalization”, arXiv 2018 </a:t>
            </a:r>
            <a:r>
              <a:rPr sz="1100" dirty="0">
                <a:latin typeface="Arial"/>
                <a:cs typeface="Arial"/>
              </a:rPr>
              <a:t>(Appeared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4/23/2018)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8279" y="3019520"/>
            <a:ext cx="1559221" cy="677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35813" y="1011979"/>
            <a:ext cx="737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43985" algn="l"/>
              </a:tabLst>
            </a:pPr>
            <a:r>
              <a:rPr sz="1800" spc="-5" dirty="0">
                <a:latin typeface="Arial"/>
                <a:cs typeface="Arial"/>
              </a:rPr>
              <a:t>Batch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Normalization	Decorrelated Batch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37418" y="2973393"/>
            <a:ext cx="214884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BatchNorm normalizes the  data, but </a:t>
            </a:r>
            <a:r>
              <a:rPr sz="1400" dirty="0">
                <a:latin typeface="Arial"/>
                <a:cs typeface="Arial"/>
              </a:rPr>
              <a:t>cannot correct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  </a:t>
            </a:r>
            <a:r>
              <a:rPr sz="1400" dirty="0">
                <a:latin typeface="Arial"/>
                <a:cs typeface="Arial"/>
              </a:rPr>
              <a:t>correlations </a:t>
            </a:r>
            <a:r>
              <a:rPr sz="1400" spc="-5" dirty="0">
                <a:latin typeface="Arial"/>
                <a:cs typeface="Arial"/>
              </a:rPr>
              <a:t>among the  input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79317" y="3451728"/>
            <a:ext cx="40925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DBN </a:t>
            </a:r>
            <a:r>
              <a:rPr sz="1400" b="1" spc="-5" dirty="0">
                <a:latin typeface="Arial"/>
                <a:cs typeface="Arial"/>
              </a:rPr>
              <a:t>whitens </a:t>
            </a:r>
            <a:r>
              <a:rPr sz="1400" spc="-5" dirty="0">
                <a:latin typeface="Arial"/>
                <a:cs typeface="Arial"/>
              </a:rPr>
              <a:t>the data using the full </a:t>
            </a:r>
            <a:r>
              <a:rPr sz="1400" dirty="0">
                <a:latin typeface="Arial"/>
                <a:cs typeface="Arial"/>
              </a:rPr>
              <a:t>covariance  matrix </a:t>
            </a:r>
            <a:r>
              <a:rPr sz="1400" spc="-5" dirty="0">
                <a:latin typeface="Arial"/>
                <a:cs typeface="Arial"/>
              </a:rPr>
              <a:t>of the </a:t>
            </a:r>
            <a:r>
              <a:rPr sz="1400" dirty="0">
                <a:latin typeface="Arial"/>
                <a:cs typeface="Arial"/>
              </a:rPr>
              <a:t>minibatch; </a:t>
            </a:r>
            <a:r>
              <a:rPr sz="1400" spc="-5" dirty="0">
                <a:latin typeface="Arial"/>
                <a:cs typeface="Arial"/>
              </a:rPr>
              <a:t>this </a:t>
            </a:r>
            <a:r>
              <a:rPr sz="1400" dirty="0">
                <a:latin typeface="Arial"/>
                <a:cs typeface="Arial"/>
              </a:rPr>
              <a:t>corrects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correlations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95976" y="2907494"/>
            <a:ext cx="2802641" cy="484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62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03274" y="1846846"/>
            <a:ext cx="5480013" cy="1283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04587" y="1332514"/>
            <a:ext cx="2076615" cy="207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8662" y="3476392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0" y="0"/>
                </a:moveTo>
                <a:lnTo>
                  <a:pt x="233287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11532" y="346066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11532" y="346066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1692" y="3496769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W_1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29837" y="1210115"/>
            <a:ext cx="0" cy="2266315"/>
          </a:xfrm>
          <a:custGeom>
            <a:avLst/>
            <a:gdLst/>
            <a:ahLst/>
            <a:cxnLst/>
            <a:rect l="l" t="t" r="r" b="b"/>
            <a:pathLst>
              <a:path h="2266315">
                <a:moveTo>
                  <a:pt x="0" y="226627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4112" y="11668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4112" y="11668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67649" y="110919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8421" y="3072656"/>
            <a:ext cx="159174" cy="159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7161" y="1353282"/>
            <a:ext cx="1008380" cy="1746250"/>
          </a:xfrm>
          <a:custGeom>
            <a:avLst/>
            <a:gdLst/>
            <a:ahLst/>
            <a:cxnLst/>
            <a:rect l="l" t="t" r="r" b="b"/>
            <a:pathLst>
              <a:path w="1008379" h="1746250">
                <a:moveTo>
                  <a:pt x="1007922" y="1746036"/>
                </a:moveTo>
                <a:lnTo>
                  <a:pt x="0" y="0"/>
                </a:lnTo>
              </a:path>
            </a:pathLst>
          </a:custGeom>
          <a:ln w="28574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25935" y="2889494"/>
            <a:ext cx="148199" cy="228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07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Activation</a:t>
            </a:r>
            <a:r>
              <a:rPr spc="-90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1024" y="823006"/>
            <a:ext cx="122555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024" y="3328549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6636" y="760981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2817" y="216730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7861" y="3252577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9199" y="1285197"/>
            <a:ext cx="1650071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199" y="2469030"/>
            <a:ext cx="1077552" cy="34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199" y="3759092"/>
            <a:ext cx="1335474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4840" y="1161147"/>
            <a:ext cx="1650071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1940" y="3644452"/>
            <a:ext cx="1897671" cy="712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1940" y="2533607"/>
            <a:ext cx="2964293" cy="306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797" y="791373"/>
            <a:ext cx="1391516" cy="1062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6807" y="2048883"/>
            <a:ext cx="1391506" cy="1060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190" y="3234913"/>
            <a:ext cx="1330038" cy="1095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6673" y="772045"/>
            <a:ext cx="1391506" cy="1085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16673" y="3235930"/>
            <a:ext cx="1391506" cy="1082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1836" y="2123458"/>
            <a:ext cx="8200708" cy="1655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022" y="1039162"/>
            <a:ext cx="68433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if loss </a:t>
            </a:r>
            <a:r>
              <a:rPr sz="1800" dirty="0">
                <a:latin typeface="Arial"/>
                <a:cs typeface="Arial"/>
              </a:rPr>
              <a:t>changes </a:t>
            </a:r>
            <a:r>
              <a:rPr sz="1800" spc="-5" dirty="0">
                <a:latin typeface="Arial"/>
                <a:cs typeface="Arial"/>
              </a:rPr>
              <a:t>quickly in one direction and </a:t>
            </a:r>
            <a:r>
              <a:rPr sz="1800" dirty="0">
                <a:latin typeface="Arial"/>
                <a:cs typeface="Arial"/>
              </a:rPr>
              <a:t>slowly </a:t>
            </a:r>
            <a:r>
              <a:rPr sz="1800" spc="-5" dirty="0">
                <a:latin typeface="Arial"/>
                <a:cs typeface="Arial"/>
              </a:rPr>
              <a:t>in another?  What does gradient descent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98" y="3927550"/>
            <a:ext cx="70231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Loss function has high </a:t>
            </a:r>
            <a:r>
              <a:rPr sz="1800" b="1" spc="-5" dirty="0">
                <a:latin typeface="Arial"/>
                <a:cs typeface="Arial"/>
              </a:rPr>
              <a:t>condition number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ratio </a:t>
            </a:r>
            <a:r>
              <a:rPr sz="1800" spc="-5" dirty="0">
                <a:latin typeface="Arial"/>
                <a:cs typeface="Arial"/>
              </a:rPr>
              <a:t>of largest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smallest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singular value </a:t>
            </a:r>
            <a:r>
              <a:rPr sz="1800" spc="-5" dirty="0">
                <a:latin typeface="Arial"/>
                <a:cs typeface="Arial"/>
              </a:rPr>
              <a:t>of the Hessian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large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1836" y="2123458"/>
            <a:ext cx="8200708" cy="1655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022" y="1039162"/>
            <a:ext cx="72497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1084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if loss </a:t>
            </a:r>
            <a:r>
              <a:rPr sz="1800" dirty="0">
                <a:latin typeface="Arial"/>
                <a:cs typeface="Arial"/>
              </a:rPr>
              <a:t>changes </a:t>
            </a:r>
            <a:r>
              <a:rPr sz="1800" spc="-5" dirty="0">
                <a:latin typeface="Arial"/>
                <a:cs typeface="Arial"/>
              </a:rPr>
              <a:t>quickly in one direction and </a:t>
            </a:r>
            <a:r>
              <a:rPr sz="1800" dirty="0">
                <a:latin typeface="Arial"/>
                <a:cs typeface="Arial"/>
              </a:rPr>
              <a:t>slowly </a:t>
            </a:r>
            <a:r>
              <a:rPr sz="1800" spc="-5" dirty="0">
                <a:latin typeface="Arial"/>
                <a:cs typeface="Arial"/>
              </a:rPr>
              <a:t>in another?  What does gradient descent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Very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slow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progress along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shallow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dimension, jitter along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steep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direction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98" y="3927550"/>
            <a:ext cx="70231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Loss function has high </a:t>
            </a:r>
            <a:r>
              <a:rPr sz="1800" b="1" spc="-5" dirty="0">
                <a:latin typeface="Arial"/>
                <a:cs typeface="Arial"/>
              </a:rPr>
              <a:t>condition number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ratio </a:t>
            </a:r>
            <a:r>
              <a:rPr sz="1800" spc="-5" dirty="0">
                <a:latin typeface="Arial"/>
                <a:cs typeface="Arial"/>
              </a:rPr>
              <a:t>of largest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smallest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singular value </a:t>
            </a:r>
            <a:r>
              <a:rPr sz="1800" spc="-5" dirty="0">
                <a:latin typeface="Arial"/>
                <a:cs typeface="Arial"/>
              </a:rPr>
              <a:t>of the Hessian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large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51640" y="1077059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2448" y="1430201"/>
            <a:ext cx="222758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if the loss  function has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b="1" spc="-5" dirty="0">
                <a:latin typeface="Arial"/>
                <a:cs typeface="Arial"/>
              </a:rPr>
              <a:t>local minima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 </a:t>
            </a:r>
            <a:r>
              <a:rPr sz="2400" b="1" spc="-5" dirty="0">
                <a:latin typeface="Arial"/>
                <a:cs typeface="Arial"/>
              </a:rPr>
              <a:t>saddle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point</a:t>
            </a:r>
            <a:r>
              <a:rPr sz="2400" spc="-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00189" y="278469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6187" y="370376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448" y="1430201"/>
            <a:ext cx="2277745" cy="29248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5244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if the loss  function has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b="1" spc="-5" dirty="0">
                <a:latin typeface="Arial"/>
                <a:cs typeface="Arial"/>
              </a:rPr>
              <a:t>local minima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 </a:t>
            </a:r>
            <a:r>
              <a:rPr sz="2400" b="1" spc="-5" dirty="0">
                <a:latin typeface="Arial"/>
                <a:cs typeface="Arial"/>
              </a:rPr>
              <a:t>saddle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point</a:t>
            </a:r>
            <a:r>
              <a:rPr sz="2400" spc="-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Zero gradient,  gradient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descent  gets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stuck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640" y="1077059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7274" y="1934958"/>
            <a:ext cx="170924" cy="17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2274" y="3494380"/>
            <a:ext cx="170924" cy="17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189" y="278469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6187" y="370376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448" y="1430201"/>
            <a:ext cx="222758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if the loss  function has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b="1" spc="-5" dirty="0">
                <a:latin typeface="Arial"/>
                <a:cs typeface="Arial"/>
              </a:rPr>
              <a:t>local minima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 </a:t>
            </a:r>
            <a:r>
              <a:rPr sz="2400" b="1" spc="-5" dirty="0">
                <a:latin typeface="Arial"/>
                <a:cs typeface="Arial"/>
              </a:rPr>
              <a:t>saddle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point</a:t>
            </a:r>
            <a:r>
              <a:rPr sz="2400" spc="-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640" y="1077059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7274" y="1934958"/>
            <a:ext cx="170924" cy="17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2274" y="3494380"/>
            <a:ext cx="170924" cy="17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189" y="278469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6187" y="370376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024" y="3240963"/>
            <a:ext cx="5556250" cy="13271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41985" marR="2456180">
              <a:lnSpc>
                <a:spcPts val="2620"/>
              </a:lnSpc>
              <a:spcBef>
                <a:spcPts val="200"/>
              </a:spcBef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Saddle points</a:t>
            </a:r>
            <a:r>
              <a:rPr sz="22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much  more common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in  high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dimension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800" spc="-5" dirty="0">
                <a:latin typeface="Arial"/>
                <a:cs typeface="Arial"/>
              </a:rPr>
              <a:t>Dauphin et al, </a:t>
            </a:r>
            <a:r>
              <a:rPr sz="800" dirty="0">
                <a:latin typeface="Arial"/>
                <a:cs typeface="Arial"/>
              </a:rPr>
              <a:t>“Identifying </a:t>
            </a:r>
            <a:r>
              <a:rPr sz="800" spc="-5" dirty="0">
                <a:latin typeface="Arial"/>
                <a:cs typeface="Arial"/>
              </a:rPr>
              <a:t>and attacking the </a:t>
            </a:r>
            <a:r>
              <a:rPr sz="800" dirty="0">
                <a:latin typeface="Arial"/>
                <a:cs typeface="Arial"/>
              </a:rPr>
              <a:t>saddle </a:t>
            </a:r>
            <a:r>
              <a:rPr sz="800" spc="-5" dirty="0">
                <a:latin typeface="Arial"/>
                <a:cs typeface="Arial"/>
              </a:rPr>
              <a:t>point problem in high-dimensional non-convex optimization”, NIPS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8190" y="773323"/>
            <a:ext cx="3680517" cy="3680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2614" y="823773"/>
            <a:ext cx="3630067" cy="3630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Optimization: Problems </a:t>
            </a:r>
            <a:r>
              <a:rPr sz="3600" spc="-5" dirty="0">
                <a:latin typeface="Arial"/>
                <a:cs typeface="Arial"/>
              </a:rPr>
              <a:t>with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SGD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3912" y="2083020"/>
            <a:ext cx="3046202" cy="814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166" y="3099221"/>
            <a:ext cx="3938768" cy="756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9048" y="1242854"/>
            <a:ext cx="34537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Our gradients </a:t>
            </a:r>
            <a:r>
              <a:rPr sz="1800" dirty="0">
                <a:latin typeface="Arial"/>
                <a:cs typeface="Arial"/>
              </a:rPr>
              <a:t>come </a:t>
            </a:r>
            <a:r>
              <a:rPr sz="1800" spc="-5" dirty="0">
                <a:latin typeface="Arial"/>
                <a:cs typeface="Arial"/>
              </a:rPr>
              <a:t>from  </a:t>
            </a:r>
            <a:r>
              <a:rPr sz="1800" dirty="0">
                <a:latin typeface="Arial"/>
                <a:cs typeface="Arial"/>
              </a:rPr>
              <a:t>minibatches so </a:t>
            </a:r>
            <a:r>
              <a:rPr sz="1800" spc="-5" dirty="0">
                <a:latin typeface="Arial"/>
                <a:cs typeface="Arial"/>
              </a:rPr>
              <a:t>they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noisy!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5024" y="97533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4341" y="3652103"/>
            <a:ext cx="53447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Build up </a:t>
            </a:r>
            <a:r>
              <a:rPr sz="1800" dirty="0">
                <a:latin typeface="Arial"/>
                <a:cs typeface="Arial"/>
              </a:rPr>
              <a:t>“velocity”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a running mean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Rho gives </a:t>
            </a:r>
            <a:r>
              <a:rPr sz="1800" dirty="0">
                <a:latin typeface="Arial"/>
                <a:cs typeface="Arial"/>
              </a:rPr>
              <a:t>“friction”; </a:t>
            </a:r>
            <a:r>
              <a:rPr sz="1800" spc="-5" dirty="0">
                <a:latin typeface="Arial"/>
                <a:cs typeface="Arial"/>
              </a:rPr>
              <a:t>typically </a:t>
            </a:r>
            <a:r>
              <a:rPr sz="1800" dirty="0">
                <a:latin typeface="Arial"/>
                <a:cs typeface="Arial"/>
              </a:rPr>
              <a:t>rho=0.9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0.99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065" y="1628939"/>
            <a:ext cx="1794280" cy="2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549" y="4392858"/>
            <a:ext cx="54400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Sutskever et al, </a:t>
            </a:r>
            <a:r>
              <a:rPr sz="1000" dirty="0">
                <a:latin typeface="Arial"/>
                <a:cs typeface="Arial"/>
              </a:rPr>
              <a:t>“On </a:t>
            </a:r>
            <a:r>
              <a:rPr sz="1000" spc="-5" dirty="0">
                <a:latin typeface="Arial"/>
                <a:cs typeface="Arial"/>
              </a:rPr>
              <a:t>the importance of initialization and </a:t>
            </a:r>
            <a:r>
              <a:rPr sz="1000" dirty="0">
                <a:latin typeface="Arial"/>
                <a:cs typeface="Arial"/>
              </a:rPr>
              <a:t>momentum </a:t>
            </a:r>
            <a:r>
              <a:rPr sz="1000" spc="-5" dirty="0">
                <a:latin typeface="Arial"/>
                <a:cs typeface="Arial"/>
              </a:rPr>
              <a:t>in deep learning”, ICML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48" y="2093495"/>
            <a:ext cx="2728294" cy="989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79772" y="977480"/>
            <a:ext cx="2385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SGD+Momentum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21833" y="1449866"/>
            <a:ext cx="1895668" cy="557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1589" y="2109245"/>
            <a:ext cx="2882619" cy="1326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3398" y="975330"/>
            <a:ext cx="2385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SGD+Momentum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79772" y="977480"/>
            <a:ext cx="2385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SGD+Momentum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21833" y="1449866"/>
            <a:ext cx="1895668" cy="557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549" y="3652103"/>
            <a:ext cx="7362825" cy="9188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511935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You </a:t>
            </a:r>
            <a:r>
              <a:rPr sz="1800" dirty="0">
                <a:latin typeface="Arial"/>
                <a:cs typeface="Arial"/>
              </a:rPr>
              <a:t>may see </a:t>
            </a:r>
            <a:r>
              <a:rPr sz="1800" spc="-5" dirty="0">
                <a:latin typeface="Arial"/>
                <a:cs typeface="Arial"/>
              </a:rPr>
              <a:t>SGD+Momentum formulated different ways,  but they are equivalent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give </a:t>
            </a:r>
            <a:r>
              <a:rPr sz="1800" dirty="0">
                <a:latin typeface="Arial"/>
                <a:cs typeface="Arial"/>
              </a:rPr>
              <a:t>same sequence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000" spc="-5" dirty="0">
                <a:latin typeface="Arial"/>
                <a:cs typeface="Arial"/>
              </a:rPr>
              <a:t>Sutskever et al, </a:t>
            </a:r>
            <a:r>
              <a:rPr sz="1000" dirty="0">
                <a:latin typeface="Arial"/>
                <a:cs typeface="Arial"/>
              </a:rPr>
              <a:t>“On </a:t>
            </a:r>
            <a:r>
              <a:rPr sz="1000" spc="-5" dirty="0">
                <a:latin typeface="Arial"/>
                <a:cs typeface="Arial"/>
              </a:rPr>
              <a:t>the importance of initialization and </a:t>
            </a:r>
            <a:r>
              <a:rPr sz="1000" dirty="0">
                <a:latin typeface="Arial"/>
                <a:cs typeface="Arial"/>
              </a:rPr>
              <a:t>momentum </a:t>
            </a:r>
            <a:r>
              <a:rPr sz="1000" spc="-5" dirty="0">
                <a:latin typeface="Arial"/>
                <a:cs typeface="Arial"/>
              </a:rPr>
              <a:t>in deep learning”, ICML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2635" y="1465024"/>
            <a:ext cx="1954392" cy="55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899" y="2160495"/>
            <a:ext cx="3640392" cy="1223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1589" y="2109245"/>
            <a:ext cx="2882619" cy="1326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98939" y="689373"/>
            <a:ext cx="3350843" cy="3350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4" name="object 4"/>
          <p:cNvSpPr/>
          <p:nvPr/>
        </p:nvSpPr>
        <p:spPr>
          <a:xfrm>
            <a:off x="453524" y="1738200"/>
            <a:ext cx="1563370" cy="772795"/>
          </a:xfrm>
          <a:custGeom>
            <a:avLst/>
            <a:gdLst/>
            <a:ahLst/>
            <a:cxnLst/>
            <a:rect l="l" t="t" r="r" b="b"/>
            <a:pathLst>
              <a:path w="1563370" h="772794">
                <a:moveTo>
                  <a:pt x="0" y="36218"/>
                </a:moveTo>
                <a:lnTo>
                  <a:pt x="28039" y="34000"/>
                </a:lnTo>
                <a:lnTo>
                  <a:pt x="65193" y="28333"/>
                </a:lnTo>
                <a:lnTo>
                  <a:pt x="109511" y="20696"/>
                </a:lnTo>
                <a:lnTo>
                  <a:pt x="159046" y="12565"/>
                </a:lnTo>
                <a:lnTo>
                  <a:pt x="211848" y="5420"/>
                </a:lnTo>
                <a:lnTo>
                  <a:pt x="265969" y="739"/>
                </a:lnTo>
                <a:lnTo>
                  <a:pt x="319461" y="0"/>
                </a:lnTo>
                <a:lnTo>
                  <a:pt x="370375" y="4681"/>
                </a:lnTo>
                <a:lnTo>
                  <a:pt x="416762" y="16261"/>
                </a:lnTo>
                <a:lnTo>
                  <a:pt x="456674" y="36218"/>
                </a:lnTo>
                <a:lnTo>
                  <a:pt x="505037" y="91450"/>
                </a:lnTo>
                <a:lnTo>
                  <a:pt x="524902" y="129710"/>
                </a:lnTo>
                <a:lnTo>
                  <a:pt x="542756" y="172976"/>
                </a:lnTo>
                <a:lnTo>
                  <a:pt x="559253" y="219680"/>
                </a:lnTo>
                <a:lnTo>
                  <a:pt x="575043" y="268255"/>
                </a:lnTo>
                <a:lnTo>
                  <a:pt x="590777" y="317133"/>
                </a:lnTo>
                <a:lnTo>
                  <a:pt x="607108" y="364747"/>
                </a:lnTo>
                <a:lnTo>
                  <a:pt x="624686" y="409529"/>
                </a:lnTo>
                <a:lnTo>
                  <a:pt x="644162" y="449912"/>
                </a:lnTo>
                <a:lnTo>
                  <a:pt x="666189" y="484329"/>
                </a:lnTo>
                <a:lnTo>
                  <a:pt x="720498" y="528992"/>
                </a:lnTo>
                <a:lnTo>
                  <a:pt x="754033" y="536420"/>
                </a:lnTo>
                <a:lnTo>
                  <a:pt x="791697" y="534403"/>
                </a:lnTo>
                <a:lnTo>
                  <a:pt x="832757" y="524611"/>
                </a:lnTo>
                <a:lnTo>
                  <a:pt x="876478" y="508714"/>
                </a:lnTo>
                <a:lnTo>
                  <a:pt x="922126" y="488385"/>
                </a:lnTo>
                <a:lnTo>
                  <a:pt x="968966" y="465292"/>
                </a:lnTo>
                <a:lnTo>
                  <a:pt x="1016263" y="441107"/>
                </a:lnTo>
                <a:lnTo>
                  <a:pt x="1063283" y="417500"/>
                </a:lnTo>
                <a:lnTo>
                  <a:pt x="1109292" y="396143"/>
                </a:lnTo>
                <a:lnTo>
                  <a:pt x="1153555" y="378705"/>
                </a:lnTo>
                <a:lnTo>
                  <a:pt x="1195337" y="366858"/>
                </a:lnTo>
                <a:lnTo>
                  <a:pt x="1233904" y="362272"/>
                </a:lnTo>
                <a:lnTo>
                  <a:pt x="1268522" y="366617"/>
                </a:lnTo>
                <a:lnTo>
                  <a:pt x="1305915" y="383697"/>
                </a:lnTo>
                <a:lnTo>
                  <a:pt x="1341455" y="411330"/>
                </a:lnTo>
                <a:lnTo>
                  <a:pt x="1375052" y="447320"/>
                </a:lnTo>
                <a:lnTo>
                  <a:pt x="1406612" y="489471"/>
                </a:lnTo>
                <a:lnTo>
                  <a:pt x="1436045" y="535586"/>
                </a:lnTo>
                <a:lnTo>
                  <a:pt x="1463260" y="583470"/>
                </a:lnTo>
                <a:lnTo>
                  <a:pt x="1488164" y="630928"/>
                </a:lnTo>
                <a:lnTo>
                  <a:pt x="1510666" y="675762"/>
                </a:lnTo>
                <a:lnTo>
                  <a:pt x="1530675" y="715778"/>
                </a:lnTo>
                <a:lnTo>
                  <a:pt x="1548099" y="748779"/>
                </a:lnTo>
                <a:lnTo>
                  <a:pt x="1562846" y="772569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0324" y="1176131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Local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Minima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1697" y="1189466"/>
            <a:ext cx="1868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Saddle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894" y="1779271"/>
            <a:ext cx="1522730" cy="730885"/>
          </a:xfrm>
          <a:custGeom>
            <a:avLst/>
            <a:gdLst/>
            <a:ahLst/>
            <a:cxnLst/>
            <a:rect l="l" t="t" r="r" b="b"/>
            <a:pathLst>
              <a:path w="1522729" h="730885">
                <a:moveTo>
                  <a:pt x="0" y="0"/>
                </a:moveTo>
                <a:lnTo>
                  <a:pt x="17614" y="23896"/>
                </a:lnTo>
                <a:lnTo>
                  <a:pt x="39621" y="56592"/>
                </a:lnTo>
                <a:lnTo>
                  <a:pt x="65442" y="95927"/>
                </a:lnTo>
                <a:lnTo>
                  <a:pt x="94501" y="139736"/>
                </a:lnTo>
                <a:lnTo>
                  <a:pt x="126218" y="185860"/>
                </a:lnTo>
                <a:lnTo>
                  <a:pt x="160016" y="232136"/>
                </a:lnTo>
                <a:lnTo>
                  <a:pt x="195316" y="276403"/>
                </a:lnTo>
                <a:lnTo>
                  <a:pt x="231540" y="316497"/>
                </a:lnTo>
                <a:lnTo>
                  <a:pt x="268110" y="350258"/>
                </a:lnTo>
                <a:lnTo>
                  <a:pt x="304449" y="375524"/>
                </a:lnTo>
                <a:lnTo>
                  <a:pt x="345783" y="394164"/>
                </a:lnTo>
                <a:lnTo>
                  <a:pt x="389414" y="405870"/>
                </a:lnTo>
                <a:lnTo>
                  <a:pt x="434882" y="411979"/>
                </a:lnTo>
                <a:lnTo>
                  <a:pt x="481728" y="413827"/>
                </a:lnTo>
                <a:lnTo>
                  <a:pt x="529492" y="412752"/>
                </a:lnTo>
                <a:lnTo>
                  <a:pt x="577715" y="410090"/>
                </a:lnTo>
                <a:lnTo>
                  <a:pt x="625938" y="407178"/>
                </a:lnTo>
                <a:lnTo>
                  <a:pt x="673702" y="405352"/>
                </a:lnTo>
                <a:lnTo>
                  <a:pt x="720548" y="405949"/>
                </a:lnTo>
                <a:lnTo>
                  <a:pt x="766948" y="406296"/>
                </a:lnTo>
                <a:lnTo>
                  <a:pt x="813599" y="403720"/>
                </a:lnTo>
                <a:lnTo>
                  <a:pt x="860376" y="399557"/>
                </a:lnTo>
                <a:lnTo>
                  <a:pt x="907152" y="395144"/>
                </a:lnTo>
                <a:lnTo>
                  <a:pt x="953803" y="391817"/>
                </a:lnTo>
                <a:lnTo>
                  <a:pt x="1000203" y="390912"/>
                </a:lnTo>
                <a:lnTo>
                  <a:pt x="1046227" y="393767"/>
                </a:lnTo>
                <a:lnTo>
                  <a:pt x="1091751" y="401717"/>
                </a:lnTo>
                <a:lnTo>
                  <a:pt x="1136647" y="416099"/>
                </a:lnTo>
                <a:lnTo>
                  <a:pt x="1178181" y="436646"/>
                </a:lnTo>
                <a:lnTo>
                  <a:pt x="1221896" y="464571"/>
                </a:lnTo>
                <a:lnTo>
                  <a:pt x="1266728" y="498018"/>
                </a:lnTo>
                <a:lnTo>
                  <a:pt x="1311610" y="535129"/>
                </a:lnTo>
                <a:lnTo>
                  <a:pt x="1355478" y="574046"/>
                </a:lnTo>
                <a:lnTo>
                  <a:pt x="1397265" y="612912"/>
                </a:lnTo>
                <a:lnTo>
                  <a:pt x="1435906" y="649870"/>
                </a:lnTo>
                <a:lnTo>
                  <a:pt x="1470335" y="683063"/>
                </a:lnTo>
                <a:lnTo>
                  <a:pt x="1499487" y="710633"/>
                </a:lnTo>
                <a:lnTo>
                  <a:pt x="1522296" y="7307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3447" y="20532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352" y="182699"/>
                </a:moveTo>
                <a:lnTo>
                  <a:pt x="55793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lnTo>
                  <a:pt x="7178" y="55791"/>
                </a:lnTo>
                <a:lnTo>
                  <a:pt x="26756" y="26754"/>
                </a:lnTo>
                <a:lnTo>
                  <a:pt x="55793" y="7178"/>
                </a:lnTo>
                <a:lnTo>
                  <a:pt x="91352" y="0"/>
                </a:lnTo>
                <a:lnTo>
                  <a:pt x="109256" y="1771"/>
                </a:lnTo>
                <a:lnTo>
                  <a:pt x="155944" y="26755"/>
                </a:lnTo>
                <a:lnTo>
                  <a:pt x="180930" y="73445"/>
                </a:lnTo>
                <a:lnTo>
                  <a:pt x="182702" y="91349"/>
                </a:lnTo>
                <a:lnTo>
                  <a:pt x="175523" y="126906"/>
                </a:lnTo>
                <a:lnTo>
                  <a:pt x="155945" y="155943"/>
                </a:lnTo>
                <a:lnTo>
                  <a:pt x="126909" y="175520"/>
                </a:lnTo>
                <a:lnTo>
                  <a:pt x="91352" y="1826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3447" y="20532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49"/>
                </a:moveTo>
                <a:lnTo>
                  <a:pt x="7178" y="55791"/>
                </a:lnTo>
                <a:lnTo>
                  <a:pt x="26756" y="26755"/>
                </a:lnTo>
                <a:lnTo>
                  <a:pt x="55793" y="7178"/>
                </a:lnTo>
                <a:lnTo>
                  <a:pt x="91352" y="0"/>
                </a:lnTo>
                <a:lnTo>
                  <a:pt x="142032" y="15347"/>
                </a:lnTo>
                <a:lnTo>
                  <a:pt x="175748" y="56391"/>
                </a:lnTo>
                <a:lnTo>
                  <a:pt x="182702" y="91349"/>
                </a:lnTo>
                <a:lnTo>
                  <a:pt x="175523" y="126906"/>
                </a:lnTo>
                <a:lnTo>
                  <a:pt x="155945" y="155943"/>
                </a:lnTo>
                <a:lnTo>
                  <a:pt x="126909" y="175520"/>
                </a:lnTo>
                <a:lnTo>
                  <a:pt x="91352" y="182699"/>
                </a:lnTo>
                <a:lnTo>
                  <a:pt x="55793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94968" y="19612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349" y="182699"/>
                </a:moveTo>
                <a:lnTo>
                  <a:pt x="55792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lnTo>
                  <a:pt x="7178" y="55791"/>
                </a:lnTo>
                <a:lnTo>
                  <a:pt x="26756" y="26754"/>
                </a:lnTo>
                <a:lnTo>
                  <a:pt x="55792" y="7178"/>
                </a:lnTo>
                <a:lnTo>
                  <a:pt x="91349" y="0"/>
                </a:lnTo>
                <a:lnTo>
                  <a:pt x="109255" y="1771"/>
                </a:lnTo>
                <a:lnTo>
                  <a:pt x="155949" y="26755"/>
                </a:lnTo>
                <a:lnTo>
                  <a:pt x="180928" y="73445"/>
                </a:lnTo>
                <a:lnTo>
                  <a:pt x="182699" y="91349"/>
                </a:lnTo>
                <a:lnTo>
                  <a:pt x="175520" y="126906"/>
                </a:lnTo>
                <a:lnTo>
                  <a:pt x="155943" y="155943"/>
                </a:lnTo>
                <a:lnTo>
                  <a:pt x="126906" y="175520"/>
                </a:lnTo>
                <a:lnTo>
                  <a:pt x="91349" y="1826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4967" y="19612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49"/>
                </a:moveTo>
                <a:lnTo>
                  <a:pt x="7178" y="55791"/>
                </a:lnTo>
                <a:lnTo>
                  <a:pt x="26756" y="26755"/>
                </a:lnTo>
                <a:lnTo>
                  <a:pt x="55792" y="7178"/>
                </a:lnTo>
                <a:lnTo>
                  <a:pt x="91349" y="0"/>
                </a:lnTo>
                <a:lnTo>
                  <a:pt x="142037" y="15347"/>
                </a:lnTo>
                <a:lnTo>
                  <a:pt x="175746" y="56391"/>
                </a:lnTo>
                <a:lnTo>
                  <a:pt x="182699" y="91349"/>
                </a:lnTo>
                <a:lnTo>
                  <a:pt x="175520" y="126906"/>
                </a:lnTo>
                <a:lnTo>
                  <a:pt x="155943" y="155943"/>
                </a:lnTo>
                <a:lnTo>
                  <a:pt x="126906" y="175520"/>
                </a:lnTo>
                <a:lnTo>
                  <a:pt x="91349" y="182699"/>
                </a:lnTo>
                <a:lnTo>
                  <a:pt x="55792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4009" y="2834031"/>
            <a:ext cx="244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Poor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Conditioning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77667" y="2052573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24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35917" y="2005376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0" y="0"/>
                </a:lnTo>
                <a:lnTo>
                  <a:pt x="129674" y="47197"/>
                </a:lnTo>
                <a:lnTo>
                  <a:pt x="0" y="943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5917" y="2005376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6149" y="214464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54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23699" y="2097445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0" y="0"/>
                </a:lnTo>
                <a:lnTo>
                  <a:pt x="129674" y="47197"/>
                </a:lnTo>
                <a:lnTo>
                  <a:pt x="0" y="943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3699" y="2097445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861" y="3276631"/>
            <a:ext cx="4852965" cy="1079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29740" y="222494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Gradient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66263" y="4268016"/>
            <a:ext cx="611505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0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32186" y="4268016"/>
            <a:ext cx="611505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0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00587" y="4150776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SGD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97312" y="4150776"/>
            <a:ext cx="140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SGD+Momentum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2579" y="3086881"/>
            <a:ext cx="179924" cy="17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7742" y="3176843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7519" y="3135843"/>
            <a:ext cx="105499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2542" y="2018060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5" h="1073785">
                <a:moveTo>
                  <a:pt x="0" y="1073582"/>
                </a:moveTo>
                <a:lnTo>
                  <a:pt x="58603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1433" y="1932653"/>
            <a:ext cx="88089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673" y="2081731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95938" y="1937568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5" y="0"/>
                </a:lnTo>
              </a:path>
            </a:pathLst>
          </a:custGeom>
          <a:ln w="1904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718" y="1896576"/>
            <a:ext cx="105499" cy="81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2789" y="2004915"/>
            <a:ext cx="1784985" cy="1111885"/>
          </a:xfrm>
          <a:custGeom>
            <a:avLst/>
            <a:gdLst/>
            <a:ahLst/>
            <a:cxnLst/>
            <a:rect l="l" t="t" r="r" b="b"/>
            <a:pathLst>
              <a:path w="1784985" h="1111885">
                <a:moveTo>
                  <a:pt x="0" y="1111677"/>
                </a:moveTo>
                <a:lnTo>
                  <a:pt x="178487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1493" y="1949688"/>
            <a:ext cx="109074" cy="914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90531" y="250121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522" y="1157481"/>
            <a:ext cx="265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Momentum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update: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564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SGD+Momentum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724" y="3324532"/>
            <a:ext cx="4046854" cy="121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542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  <a:p>
            <a:pPr marL="312420" marR="378460">
              <a:lnSpc>
                <a:spcPts val="1650"/>
              </a:lnSpc>
              <a:spcBef>
                <a:spcPts val="1260"/>
              </a:spcBef>
            </a:pPr>
            <a:r>
              <a:rPr sz="1400" spc="-5" dirty="0">
                <a:latin typeface="Arial"/>
                <a:cs typeface="Arial"/>
              </a:rPr>
              <a:t>Combine gradient at </a:t>
            </a:r>
            <a:r>
              <a:rPr sz="1400" dirty="0">
                <a:latin typeface="Arial"/>
                <a:cs typeface="Arial"/>
              </a:rPr>
              <a:t>current </a:t>
            </a:r>
            <a:r>
              <a:rPr sz="1400" spc="-5" dirty="0">
                <a:latin typeface="Arial"/>
                <a:cs typeface="Arial"/>
              </a:rPr>
              <a:t>point with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</a:t>
            </a:r>
            <a:r>
              <a:rPr sz="1400" dirty="0">
                <a:latin typeface="Arial"/>
                <a:cs typeface="Arial"/>
              </a:rPr>
              <a:t>step </a:t>
            </a:r>
            <a:r>
              <a:rPr sz="1400" spc="-5" dirty="0">
                <a:latin typeface="Arial"/>
                <a:cs typeface="Arial"/>
              </a:rPr>
              <a:t>used to update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650"/>
              </a:spcBef>
            </a:pPr>
            <a:r>
              <a:rPr sz="700" spc="-5" dirty="0">
                <a:latin typeface="Arial"/>
                <a:cs typeface="Arial"/>
              </a:rPr>
              <a:t>Nesterov, </a:t>
            </a:r>
            <a:r>
              <a:rPr sz="700" dirty="0">
                <a:latin typeface="Arial"/>
                <a:cs typeface="Arial"/>
              </a:rPr>
              <a:t>“A method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dirty="0">
                <a:latin typeface="Arial"/>
                <a:cs typeface="Arial"/>
              </a:rPr>
              <a:t>solving a convex </a:t>
            </a:r>
            <a:r>
              <a:rPr sz="700" spc="-5" dirty="0">
                <a:latin typeface="Arial"/>
                <a:cs typeface="Arial"/>
              </a:rPr>
              <a:t>programming problem with </a:t>
            </a:r>
            <a:r>
              <a:rPr sz="700" dirty="0">
                <a:latin typeface="Arial"/>
                <a:cs typeface="Arial"/>
              </a:rPr>
              <a:t>convergence rate </a:t>
            </a:r>
            <a:r>
              <a:rPr sz="700" spc="-5" dirty="0">
                <a:latin typeface="Arial"/>
                <a:cs typeface="Arial"/>
              </a:rPr>
              <a:t>O(1/k^2)”, 1983  Nesterov, </a:t>
            </a:r>
            <a:r>
              <a:rPr sz="700" dirty="0">
                <a:latin typeface="Arial"/>
                <a:cs typeface="Arial"/>
              </a:rPr>
              <a:t>“Introductory </a:t>
            </a:r>
            <a:r>
              <a:rPr sz="700" spc="-5" dirty="0">
                <a:latin typeface="Arial"/>
                <a:cs typeface="Arial"/>
              </a:rPr>
              <a:t>lectures on </a:t>
            </a:r>
            <a:r>
              <a:rPr sz="700" dirty="0">
                <a:latin typeface="Arial"/>
                <a:cs typeface="Arial"/>
              </a:rPr>
              <a:t>convex </a:t>
            </a:r>
            <a:r>
              <a:rPr sz="700" spc="-5" dirty="0">
                <a:latin typeface="Arial"/>
                <a:cs typeface="Arial"/>
              </a:rPr>
              <a:t>optimization: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basic </a:t>
            </a:r>
            <a:r>
              <a:rPr sz="700" dirty="0">
                <a:latin typeface="Arial"/>
                <a:cs typeface="Arial"/>
              </a:rPr>
              <a:t>course”,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2004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05"/>
              </a:lnSpc>
            </a:pPr>
            <a:r>
              <a:rPr sz="700" spc="-5" dirty="0">
                <a:latin typeface="Arial"/>
                <a:cs typeface="Arial"/>
              </a:rPr>
              <a:t>Sutskever et al, </a:t>
            </a:r>
            <a:r>
              <a:rPr sz="700" dirty="0">
                <a:latin typeface="Arial"/>
                <a:cs typeface="Arial"/>
              </a:rPr>
              <a:t>“On </a:t>
            </a:r>
            <a:r>
              <a:rPr sz="700" spc="-5" dirty="0">
                <a:latin typeface="Arial"/>
                <a:cs typeface="Arial"/>
              </a:rPr>
              <a:t>the importance of initialization and </a:t>
            </a:r>
            <a:r>
              <a:rPr sz="700" dirty="0">
                <a:latin typeface="Arial"/>
                <a:cs typeface="Arial"/>
              </a:rPr>
              <a:t>momentum </a:t>
            </a:r>
            <a:r>
              <a:rPr sz="700" spc="-5" dirty="0">
                <a:latin typeface="Arial"/>
                <a:cs typeface="Arial"/>
              </a:rPr>
              <a:t>in deep learning”, ICML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07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Activation</a:t>
            </a:r>
            <a:r>
              <a:rPr spc="-90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1024" y="823006"/>
            <a:ext cx="122555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6636" y="760981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2817" y="216730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7861" y="3252577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9199" y="1285197"/>
            <a:ext cx="1650071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9199" y="2469030"/>
            <a:ext cx="1077552" cy="34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199" y="3759092"/>
            <a:ext cx="1335474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4840" y="1161147"/>
            <a:ext cx="1650071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1940" y="3644452"/>
            <a:ext cx="1897671" cy="712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1940" y="2533607"/>
            <a:ext cx="2964293" cy="306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6797" y="791373"/>
            <a:ext cx="1391516" cy="1062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807" y="2048883"/>
            <a:ext cx="1391506" cy="1060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5190" y="3234913"/>
            <a:ext cx="1330038" cy="1095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6673" y="772045"/>
            <a:ext cx="1391506" cy="1085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6673" y="3235930"/>
            <a:ext cx="1391506" cy="1082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599" y="3193118"/>
            <a:ext cx="3679190" cy="1374140"/>
          </a:xfrm>
          <a:prstGeom prst="rect">
            <a:avLst/>
          </a:prstGeom>
          <a:ln w="76199">
            <a:solidFill>
              <a:srgbClr val="FF0000"/>
            </a:solidFill>
          </a:ln>
        </p:spPr>
        <p:txBody>
          <a:bodyPr vert="horz" wrap="square" lIns="0" tIns="147955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165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126364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Good default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choice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2579" y="3086881"/>
            <a:ext cx="179924" cy="17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7742" y="3176843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7519" y="3135843"/>
            <a:ext cx="105499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2542" y="2018060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5" h="1073785">
                <a:moveTo>
                  <a:pt x="0" y="1073582"/>
                </a:moveTo>
                <a:lnTo>
                  <a:pt x="58603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1433" y="1932653"/>
            <a:ext cx="88089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673" y="2081731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95938" y="1937568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5" y="0"/>
                </a:lnTo>
              </a:path>
            </a:pathLst>
          </a:custGeom>
          <a:ln w="1904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718" y="1896576"/>
            <a:ext cx="105499" cy="81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2789" y="2004915"/>
            <a:ext cx="1784985" cy="1111885"/>
          </a:xfrm>
          <a:custGeom>
            <a:avLst/>
            <a:gdLst/>
            <a:ahLst/>
            <a:cxnLst/>
            <a:rect l="l" t="t" r="r" b="b"/>
            <a:pathLst>
              <a:path w="1784985" h="1111885">
                <a:moveTo>
                  <a:pt x="0" y="1111677"/>
                </a:moveTo>
                <a:lnTo>
                  <a:pt x="178487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1493" y="1949688"/>
            <a:ext cx="109074" cy="914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90531" y="250121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522" y="1157481"/>
            <a:ext cx="265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Momentum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update: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15" name="object 15"/>
          <p:cNvSpPr/>
          <p:nvPr/>
        </p:nvSpPr>
        <p:spPr>
          <a:xfrm>
            <a:off x="5679626" y="3160456"/>
            <a:ext cx="179924" cy="179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81109" y="1913292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69588" y="2091635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82"/>
                </a:moveTo>
                <a:lnTo>
                  <a:pt x="58602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18462" y="2006228"/>
            <a:ext cx="88099" cy="110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16711" y="215531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838" y="2355805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63"/>
                </a:moveTo>
                <a:lnTo>
                  <a:pt x="145217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56810" y="2303212"/>
            <a:ext cx="109699" cy="89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07569" y="257478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8137" y="1991311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23" y="252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0560" y="2204388"/>
            <a:ext cx="110874" cy="794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10618" y="1199030"/>
            <a:ext cx="285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Nesterov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724" y="3324532"/>
            <a:ext cx="4046854" cy="121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542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  <a:p>
            <a:pPr marL="312420" marR="378460">
              <a:lnSpc>
                <a:spcPts val="1650"/>
              </a:lnSpc>
              <a:spcBef>
                <a:spcPts val="1260"/>
              </a:spcBef>
            </a:pPr>
            <a:r>
              <a:rPr sz="1400" spc="-5" dirty="0">
                <a:latin typeface="Arial"/>
                <a:cs typeface="Arial"/>
              </a:rPr>
              <a:t>Combine gradient at </a:t>
            </a:r>
            <a:r>
              <a:rPr sz="1400" dirty="0">
                <a:latin typeface="Arial"/>
                <a:cs typeface="Arial"/>
              </a:rPr>
              <a:t>current </a:t>
            </a:r>
            <a:r>
              <a:rPr sz="1400" spc="-5" dirty="0">
                <a:latin typeface="Arial"/>
                <a:cs typeface="Arial"/>
              </a:rPr>
              <a:t>point with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</a:t>
            </a:r>
            <a:r>
              <a:rPr sz="1400" dirty="0">
                <a:latin typeface="Arial"/>
                <a:cs typeface="Arial"/>
              </a:rPr>
              <a:t>step </a:t>
            </a:r>
            <a:r>
              <a:rPr sz="1400" spc="-5" dirty="0">
                <a:latin typeface="Arial"/>
                <a:cs typeface="Arial"/>
              </a:rPr>
              <a:t>used to update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650"/>
              </a:spcBef>
            </a:pPr>
            <a:r>
              <a:rPr sz="700" spc="-5" dirty="0">
                <a:latin typeface="Arial"/>
                <a:cs typeface="Arial"/>
              </a:rPr>
              <a:t>Nesterov, </a:t>
            </a:r>
            <a:r>
              <a:rPr sz="700" dirty="0">
                <a:latin typeface="Arial"/>
                <a:cs typeface="Arial"/>
              </a:rPr>
              <a:t>“A method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dirty="0">
                <a:latin typeface="Arial"/>
                <a:cs typeface="Arial"/>
              </a:rPr>
              <a:t>solving a convex </a:t>
            </a:r>
            <a:r>
              <a:rPr sz="700" spc="-5" dirty="0">
                <a:latin typeface="Arial"/>
                <a:cs typeface="Arial"/>
              </a:rPr>
              <a:t>programming problem with </a:t>
            </a:r>
            <a:r>
              <a:rPr sz="700" dirty="0">
                <a:latin typeface="Arial"/>
                <a:cs typeface="Arial"/>
              </a:rPr>
              <a:t>convergence rate </a:t>
            </a:r>
            <a:r>
              <a:rPr sz="700" spc="-5" dirty="0">
                <a:latin typeface="Arial"/>
                <a:cs typeface="Arial"/>
              </a:rPr>
              <a:t>O(1/k^2)”, 1983  Nesterov, </a:t>
            </a:r>
            <a:r>
              <a:rPr sz="700" dirty="0">
                <a:latin typeface="Arial"/>
                <a:cs typeface="Arial"/>
              </a:rPr>
              <a:t>“Introductory </a:t>
            </a:r>
            <a:r>
              <a:rPr sz="700" spc="-5" dirty="0">
                <a:latin typeface="Arial"/>
                <a:cs typeface="Arial"/>
              </a:rPr>
              <a:t>lectures on </a:t>
            </a:r>
            <a:r>
              <a:rPr sz="700" dirty="0">
                <a:latin typeface="Arial"/>
                <a:cs typeface="Arial"/>
              </a:rPr>
              <a:t>convex </a:t>
            </a:r>
            <a:r>
              <a:rPr sz="700" spc="-5" dirty="0">
                <a:latin typeface="Arial"/>
                <a:cs typeface="Arial"/>
              </a:rPr>
              <a:t>optimization: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basic </a:t>
            </a:r>
            <a:r>
              <a:rPr sz="700" dirty="0">
                <a:latin typeface="Arial"/>
                <a:cs typeface="Arial"/>
              </a:rPr>
              <a:t>course”,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2004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05"/>
              </a:lnSpc>
            </a:pPr>
            <a:r>
              <a:rPr sz="700" spc="-5" dirty="0">
                <a:latin typeface="Arial"/>
                <a:cs typeface="Arial"/>
              </a:rPr>
              <a:t>Sutskever et al, </a:t>
            </a:r>
            <a:r>
              <a:rPr sz="700" dirty="0">
                <a:latin typeface="Arial"/>
                <a:cs typeface="Arial"/>
              </a:rPr>
              <a:t>“On </a:t>
            </a:r>
            <a:r>
              <a:rPr sz="700" spc="-5" dirty="0">
                <a:latin typeface="Arial"/>
                <a:cs typeface="Arial"/>
              </a:rPr>
              <a:t>the importance of initialization and </a:t>
            </a:r>
            <a:r>
              <a:rPr sz="700" dirty="0">
                <a:latin typeface="Arial"/>
                <a:cs typeface="Arial"/>
              </a:rPr>
              <a:t>momentum </a:t>
            </a:r>
            <a:r>
              <a:rPr sz="700" spc="-5" dirty="0">
                <a:latin typeface="Arial"/>
                <a:cs typeface="Arial"/>
              </a:rPr>
              <a:t>in deep learning”, ICML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2013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10461" y="3688129"/>
            <a:ext cx="4023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“Look </a:t>
            </a:r>
            <a:r>
              <a:rPr sz="1400" spc="-5" dirty="0">
                <a:latin typeface="Arial"/>
                <a:cs typeface="Arial"/>
              </a:rPr>
              <a:t>ahead” to the point where updating using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would take us;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gradient there and  </a:t>
            </a:r>
            <a:r>
              <a:rPr sz="1400" dirty="0">
                <a:latin typeface="Arial"/>
                <a:cs typeface="Arial"/>
              </a:rPr>
              <a:t>mix </a:t>
            </a:r>
            <a:r>
              <a:rPr sz="1400" spc="-5" dirty="0">
                <a:latin typeface="Arial"/>
                <a:cs typeface="Arial"/>
              </a:rPr>
              <a:t>it with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actual update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/>
          <p:nvPr/>
        </p:nvSpPr>
        <p:spPr>
          <a:xfrm>
            <a:off x="473079" y="1021619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149" y="89182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79626" y="3160456"/>
            <a:ext cx="179924" cy="179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81109" y="1913292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69588" y="2091635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82"/>
                </a:moveTo>
                <a:lnTo>
                  <a:pt x="58602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8462" y="2006228"/>
            <a:ext cx="88099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6711" y="215531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29838" y="2355805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63"/>
                </a:moveTo>
                <a:lnTo>
                  <a:pt x="145217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56810" y="2303212"/>
            <a:ext cx="109699" cy="89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07569" y="257478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88137" y="1991311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23" y="252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0560" y="2204388"/>
            <a:ext cx="110874" cy="79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10461" y="3688129"/>
            <a:ext cx="4023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“Look </a:t>
            </a:r>
            <a:r>
              <a:rPr sz="1400" spc="-5" dirty="0">
                <a:latin typeface="Arial"/>
                <a:cs typeface="Arial"/>
              </a:rPr>
              <a:t>ahead” to the point where updating using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would take us;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gradient there and  </a:t>
            </a:r>
            <a:r>
              <a:rPr sz="1400" dirty="0">
                <a:latin typeface="Arial"/>
                <a:cs typeface="Arial"/>
              </a:rPr>
              <a:t>mix </a:t>
            </a:r>
            <a:r>
              <a:rPr sz="1400" spc="-5" dirty="0">
                <a:latin typeface="Arial"/>
                <a:cs typeface="Arial"/>
              </a:rPr>
              <a:t>it with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actual update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/>
          <p:nvPr/>
        </p:nvSpPr>
        <p:spPr>
          <a:xfrm>
            <a:off x="473079" y="1021619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149" y="89182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695" y="1046117"/>
            <a:ext cx="1203915" cy="324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9068" y="1006222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7" y="0"/>
                </a:lnTo>
                <a:lnTo>
                  <a:pt x="1255197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4214" y="825420"/>
            <a:ext cx="24155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Annoying, usually we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want  update in terms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9626" y="3160456"/>
            <a:ext cx="179924" cy="179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1109" y="1913292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69588" y="2091635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82"/>
                </a:moveTo>
                <a:lnTo>
                  <a:pt x="58602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8462" y="2006228"/>
            <a:ext cx="88099" cy="11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16711" y="215531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29838" y="2355805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63"/>
                </a:moveTo>
                <a:lnTo>
                  <a:pt x="145217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56810" y="2303212"/>
            <a:ext cx="109699" cy="89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07569" y="257478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8137" y="1991311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23" y="252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0560" y="2204388"/>
            <a:ext cx="110874" cy="79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10461" y="3688129"/>
            <a:ext cx="4023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“Look </a:t>
            </a:r>
            <a:r>
              <a:rPr sz="1400" spc="-5" dirty="0">
                <a:latin typeface="Arial"/>
                <a:cs typeface="Arial"/>
              </a:rPr>
              <a:t>ahead” to the point where updating using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would take us;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gradient there and  </a:t>
            </a:r>
            <a:r>
              <a:rPr sz="1400" dirty="0">
                <a:latin typeface="Arial"/>
                <a:cs typeface="Arial"/>
              </a:rPr>
              <a:t>mix </a:t>
            </a:r>
            <a:r>
              <a:rPr sz="1400" spc="-5" dirty="0">
                <a:latin typeface="Arial"/>
                <a:cs typeface="Arial"/>
              </a:rPr>
              <a:t>it with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actual update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/>
          <p:nvPr/>
        </p:nvSpPr>
        <p:spPr>
          <a:xfrm>
            <a:off x="473079" y="1021619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149" y="89182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695" y="1046117"/>
            <a:ext cx="1203915" cy="324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9068" y="1006222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7" y="0"/>
                </a:lnTo>
                <a:lnTo>
                  <a:pt x="1255197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4214" y="825420"/>
            <a:ext cx="24155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Annoying, usually we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want  update in terms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9626" y="3160456"/>
            <a:ext cx="179924" cy="179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1109" y="1913292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69588" y="2091635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82"/>
                </a:moveTo>
                <a:lnTo>
                  <a:pt x="58602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8462" y="2006228"/>
            <a:ext cx="88099" cy="11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16711" y="215531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29838" y="2355805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63"/>
                </a:moveTo>
                <a:lnTo>
                  <a:pt x="145217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56810" y="2303212"/>
            <a:ext cx="109699" cy="89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07569" y="257478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8137" y="1991311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23" y="252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0560" y="2204388"/>
            <a:ext cx="110874" cy="79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10461" y="3688129"/>
            <a:ext cx="4023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“Look </a:t>
            </a:r>
            <a:r>
              <a:rPr sz="1400" spc="-5" dirty="0">
                <a:latin typeface="Arial"/>
                <a:cs typeface="Arial"/>
              </a:rPr>
              <a:t>ahead” to the point where updating using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would take us;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gradient there and  </a:t>
            </a:r>
            <a:r>
              <a:rPr sz="1400" dirty="0">
                <a:latin typeface="Arial"/>
                <a:cs typeface="Arial"/>
              </a:rPr>
              <a:t>mix </a:t>
            </a:r>
            <a:r>
              <a:rPr sz="1400" spc="-5" dirty="0">
                <a:latin typeface="Arial"/>
                <a:cs typeface="Arial"/>
              </a:rPr>
              <a:t>it with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actual update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4207" y="2404947"/>
            <a:ext cx="364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699" y="2404947"/>
            <a:ext cx="18319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Change of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variables  rearrange: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604" y="3124174"/>
            <a:ext cx="4092289" cy="1206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3149" y="3009719"/>
            <a:ext cx="4354195" cy="1449070"/>
          </a:xfrm>
          <a:custGeom>
            <a:avLst/>
            <a:gdLst/>
            <a:ahLst/>
            <a:cxnLst/>
            <a:rect l="l" t="t" r="r" b="b"/>
            <a:pathLst>
              <a:path w="4354195" h="1449070">
                <a:moveTo>
                  <a:pt x="0" y="0"/>
                </a:moveTo>
                <a:lnTo>
                  <a:pt x="4353991" y="0"/>
                </a:lnTo>
                <a:lnTo>
                  <a:pt x="4353991" y="1448722"/>
                </a:lnTo>
                <a:lnTo>
                  <a:pt x="0" y="144872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4781" y="2406756"/>
            <a:ext cx="1708115" cy="3105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4207" y="2404947"/>
            <a:ext cx="364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699" y="2404947"/>
            <a:ext cx="18319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Change of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variables  rearrange: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5" name="object 5"/>
          <p:cNvSpPr/>
          <p:nvPr/>
        </p:nvSpPr>
        <p:spPr>
          <a:xfrm>
            <a:off x="473079" y="1021619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149" y="89182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9068" y="1006222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7" y="0"/>
                </a:lnTo>
                <a:lnTo>
                  <a:pt x="1255197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4781" y="2406756"/>
            <a:ext cx="1708115" cy="310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7604" y="3124174"/>
            <a:ext cx="4092289" cy="1206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149" y="3009719"/>
            <a:ext cx="4354195" cy="1449070"/>
          </a:xfrm>
          <a:custGeom>
            <a:avLst/>
            <a:gdLst/>
            <a:ahLst/>
            <a:cxnLst/>
            <a:rect l="l" t="t" r="r" b="b"/>
            <a:pathLst>
              <a:path w="4354195" h="1449070">
                <a:moveTo>
                  <a:pt x="0" y="0"/>
                </a:moveTo>
                <a:lnTo>
                  <a:pt x="4353991" y="0"/>
                </a:lnTo>
                <a:lnTo>
                  <a:pt x="4353991" y="1448722"/>
                </a:lnTo>
                <a:lnTo>
                  <a:pt x="0" y="144872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5695" y="1046117"/>
            <a:ext cx="1203915" cy="324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24214" y="825420"/>
            <a:ext cx="24155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Annoying, usually we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want  update in terms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85965" y="3208343"/>
            <a:ext cx="3783367" cy="1120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2520" y="785698"/>
            <a:ext cx="3546442" cy="3552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0845" y="845073"/>
            <a:ext cx="3453343" cy="3453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5" name="object 5"/>
          <p:cNvSpPr/>
          <p:nvPr/>
        </p:nvSpPr>
        <p:spPr>
          <a:xfrm>
            <a:off x="5905363" y="1119747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363" y="1703819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363" y="2242845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27811" y="986828"/>
            <a:ext cx="179514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 marL="57150" marR="5080" indent="-45085">
              <a:lnSpc>
                <a:spcPct val="196500"/>
              </a:lnSpc>
              <a:spcBef>
                <a:spcPts val="355"/>
              </a:spcBef>
            </a:pPr>
            <a:r>
              <a:rPr sz="1800" spc="-5" dirty="0">
                <a:latin typeface="Arial"/>
                <a:cs typeface="Arial"/>
              </a:rPr>
              <a:t>SGD+Momentum  Nesterov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484199" y="1616021"/>
            <a:ext cx="2456815" cy="240665"/>
          </a:xfrm>
          <a:custGeom>
            <a:avLst/>
            <a:gdLst/>
            <a:ahLst/>
            <a:cxnLst/>
            <a:rect l="l" t="t" r="r" b="b"/>
            <a:pathLst>
              <a:path w="2456815" h="240664">
                <a:moveTo>
                  <a:pt x="0" y="0"/>
                </a:moveTo>
                <a:lnTo>
                  <a:pt x="2456695" y="0"/>
                </a:lnTo>
                <a:lnTo>
                  <a:pt x="2456695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91564" y="2398272"/>
            <a:ext cx="515493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Added element-wise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scaling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of the gradient based  on the historical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sum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squares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 each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dimension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060575">
              <a:lnSpc>
                <a:spcPct val="100699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“Per-parameter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rates” 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or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“adaptive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rates”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4" y="4443203"/>
            <a:ext cx="4659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Duchi et al, </a:t>
            </a:r>
            <a:r>
              <a:rPr sz="800" dirty="0">
                <a:latin typeface="Arial"/>
                <a:cs typeface="Arial"/>
              </a:rPr>
              <a:t>“Adaptive subgradient methods </a:t>
            </a:r>
            <a:r>
              <a:rPr sz="800" spc="-5" dirty="0">
                <a:latin typeface="Arial"/>
                <a:cs typeface="Arial"/>
              </a:rPr>
              <a:t>for online learning and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</a:t>
            </a:r>
            <a:r>
              <a:rPr sz="800" dirty="0">
                <a:latin typeface="Arial"/>
                <a:cs typeface="Arial"/>
              </a:rPr>
              <a:t>JMLR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2275857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223" y="4032197"/>
            <a:ext cx="4490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happens with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AdaGrad?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17218" y="1892196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2275857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223" y="4032197"/>
            <a:ext cx="4490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happens with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AdaGrad?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17218" y="1892196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65286" y="4057193"/>
            <a:ext cx="356107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Progress along </a:t>
            </a:r>
            <a:r>
              <a:rPr sz="1400" dirty="0">
                <a:latin typeface="Arial"/>
                <a:cs typeface="Arial"/>
              </a:rPr>
              <a:t>“steep” </a:t>
            </a:r>
            <a:r>
              <a:rPr sz="1400" spc="-5" dirty="0">
                <a:latin typeface="Arial"/>
                <a:cs typeface="Arial"/>
              </a:rPr>
              <a:t>directions is damped;  progress along </a:t>
            </a:r>
            <a:r>
              <a:rPr sz="1400" dirty="0">
                <a:latin typeface="Arial"/>
                <a:cs typeface="Arial"/>
              </a:rPr>
              <a:t>“flat” </a:t>
            </a:r>
            <a:r>
              <a:rPr sz="1400" spc="-5" dirty="0">
                <a:latin typeface="Arial"/>
                <a:cs typeface="Arial"/>
              </a:rPr>
              <a:t>directions is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accelerated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2275857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7218" y="1892196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7424" y="4032197"/>
            <a:ext cx="685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Q2: What happens to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step size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over long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time?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05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Weight</a:t>
            </a:r>
            <a:r>
              <a:rPr spc="-85" dirty="0"/>
              <a:t> </a:t>
            </a:r>
            <a:r>
              <a:rPr spc="-5" dirty="0"/>
              <a:t>Initialization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5655" y="823748"/>
            <a:ext cx="4259859" cy="1179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866" y="2202466"/>
            <a:ext cx="4161424" cy="1073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321" y="3436753"/>
            <a:ext cx="4080349" cy="1073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35190" y="1000245"/>
            <a:ext cx="3851275" cy="328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Initialization </a:t>
            </a:r>
            <a:r>
              <a:rPr sz="1600" b="1" dirty="0">
                <a:latin typeface="Arial"/>
                <a:cs typeface="Arial"/>
              </a:rPr>
              <a:t>too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small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8255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Activations go to </a:t>
            </a:r>
            <a:r>
              <a:rPr sz="1600" dirty="0">
                <a:latin typeface="Arial"/>
                <a:cs typeface="Arial"/>
              </a:rPr>
              <a:t>zero, </a:t>
            </a:r>
            <a:r>
              <a:rPr sz="1600" spc="-5" dirty="0">
                <a:latin typeface="Arial"/>
                <a:cs typeface="Arial"/>
              </a:rPr>
              <a:t>gradients also </a:t>
            </a:r>
            <a:r>
              <a:rPr sz="1600" dirty="0">
                <a:latin typeface="Arial"/>
                <a:cs typeface="Arial"/>
              </a:rPr>
              <a:t>zero,  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1126490">
              <a:lnSpc>
                <a:spcPct val="101600"/>
              </a:lnSpc>
            </a:pPr>
            <a:r>
              <a:rPr sz="1600" b="1" spc="-5" dirty="0">
                <a:latin typeface="Arial"/>
                <a:cs typeface="Arial"/>
              </a:rPr>
              <a:t>Initialization </a:t>
            </a:r>
            <a:r>
              <a:rPr sz="1600" b="1" dirty="0">
                <a:latin typeface="Arial"/>
                <a:cs typeface="Arial"/>
              </a:rPr>
              <a:t>too </a:t>
            </a:r>
            <a:r>
              <a:rPr sz="1600" b="1" spc="5" dirty="0">
                <a:latin typeface="Arial"/>
                <a:cs typeface="Arial"/>
              </a:rPr>
              <a:t>big</a:t>
            </a:r>
            <a:r>
              <a:rPr sz="1600" spc="5" dirty="0">
                <a:latin typeface="Arial"/>
                <a:cs typeface="Arial"/>
              </a:rPr>
              <a:t>:  </a:t>
            </a:r>
            <a:r>
              <a:rPr sz="1600" spc="-5" dirty="0">
                <a:latin typeface="Arial"/>
                <a:cs typeface="Arial"/>
              </a:rPr>
              <a:t>Activations </a:t>
            </a:r>
            <a:r>
              <a:rPr sz="1600" dirty="0">
                <a:latin typeface="Arial"/>
                <a:cs typeface="Arial"/>
              </a:rPr>
              <a:t>saturate (for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tanh),  Gradients </a:t>
            </a:r>
            <a:r>
              <a:rPr sz="1600" dirty="0">
                <a:latin typeface="Arial"/>
                <a:cs typeface="Arial"/>
              </a:rPr>
              <a:t>zero, 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600" b="1" spc="-5" dirty="0">
                <a:latin typeface="Arial"/>
                <a:cs typeface="Arial"/>
              </a:rPr>
              <a:t>Initialization just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right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Nice distribution of activations at all layers,  Learning proceeds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nicely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2275857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7218" y="1892196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7424" y="4032197"/>
            <a:ext cx="685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Q2: What happens to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step size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over long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time?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7213" y="4100275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Decays to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zero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RMSProp</a:t>
            </a:r>
          </a:p>
        </p:txBody>
      </p:sp>
      <p:sp>
        <p:nvSpPr>
          <p:cNvPr id="3" name="object 3"/>
          <p:cNvSpPr/>
          <p:nvPr/>
        </p:nvSpPr>
        <p:spPr>
          <a:xfrm>
            <a:off x="1760559" y="2960669"/>
            <a:ext cx="6291162" cy="1160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0559" y="1028397"/>
            <a:ext cx="5622863" cy="1232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9340" y="1376308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AdaGrad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263" y="3330825"/>
            <a:ext cx="1346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RMSProp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1993" y="2366295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0"/>
                </a:moveTo>
                <a:lnTo>
                  <a:pt x="0" y="3014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0018" y="2648744"/>
            <a:ext cx="163949" cy="210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0395" y="3588592"/>
            <a:ext cx="5987415" cy="223520"/>
          </a:xfrm>
          <a:custGeom>
            <a:avLst/>
            <a:gdLst/>
            <a:ahLst/>
            <a:cxnLst/>
            <a:rect l="l" t="t" r="r" b="b"/>
            <a:pathLst>
              <a:path w="5987415" h="223520">
                <a:moveTo>
                  <a:pt x="0" y="0"/>
                </a:moveTo>
                <a:lnTo>
                  <a:pt x="5987387" y="0"/>
                </a:lnTo>
                <a:lnTo>
                  <a:pt x="5987387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63" y="1709396"/>
            <a:ext cx="2400300" cy="223520"/>
          </a:xfrm>
          <a:custGeom>
            <a:avLst/>
            <a:gdLst/>
            <a:ahLst/>
            <a:cxnLst/>
            <a:rect l="l" t="t" r="r" b="b"/>
            <a:pathLst>
              <a:path w="2400300" h="223519">
                <a:moveTo>
                  <a:pt x="0" y="0"/>
                </a:moveTo>
                <a:lnTo>
                  <a:pt x="2400302" y="0"/>
                </a:lnTo>
                <a:lnTo>
                  <a:pt x="2400302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024" y="4443203"/>
            <a:ext cx="12439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Tieleman and Hinton,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2012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1771" y="922948"/>
            <a:ext cx="3485885" cy="3485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3046" y="994373"/>
            <a:ext cx="3378693" cy="3378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RMSProp</a:t>
            </a:r>
          </a:p>
        </p:txBody>
      </p:sp>
      <p:sp>
        <p:nvSpPr>
          <p:cNvPr id="5" name="object 5"/>
          <p:cNvSpPr/>
          <p:nvPr/>
        </p:nvSpPr>
        <p:spPr>
          <a:xfrm>
            <a:off x="5905363" y="1119747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363" y="1703819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363" y="2242845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27811" y="986828"/>
            <a:ext cx="179514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 marL="57150" marR="5080" indent="-45085">
              <a:lnSpc>
                <a:spcPct val="196500"/>
              </a:lnSpc>
              <a:spcBef>
                <a:spcPts val="355"/>
              </a:spcBef>
            </a:pPr>
            <a:r>
              <a:rPr sz="1800" spc="-5" dirty="0">
                <a:latin typeface="Arial"/>
                <a:cs typeface="Arial"/>
              </a:rPr>
              <a:t>SGD+Momentum  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994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</a:t>
            </a:r>
            <a:r>
              <a:rPr spc="-100" dirty="0"/>
              <a:t> </a:t>
            </a:r>
            <a:r>
              <a:rPr dirty="0"/>
              <a:t>(almost)</a:t>
            </a:r>
          </a:p>
        </p:txBody>
      </p:sp>
      <p:sp>
        <p:nvSpPr>
          <p:cNvPr id="3" name="object 3"/>
          <p:cNvSpPr/>
          <p:nvPr/>
        </p:nvSpPr>
        <p:spPr>
          <a:xfrm>
            <a:off x="381061" y="987047"/>
            <a:ext cx="6259612" cy="1610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4" y="4452827"/>
            <a:ext cx="3335654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994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</a:t>
            </a:r>
            <a:r>
              <a:rPr spc="-100" dirty="0"/>
              <a:t> </a:t>
            </a:r>
            <a:r>
              <a:rPr dirty="0"/>
              <a:t>(almost)</a:t>
            </a:r>
          </a:p>
        </p:txBody>
      </p:sp>
      <p:sp>
        <p:nvSpPr>
          <p:cNvPr id="3" name="object 3"/>
          <p:cNvSpPr/>
          <p:nvPr/>
        </p:nvSpPr>
        <p:spPr>
          <a:xfrm>
            <a:off x="381061" y="987047"/>
            <a:ext cx="6259612" cy="1610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4698" y="1848516"/>
            <a:ext cx="4966970" cy="240665"/>
          </a:xfrm>
          <a:custGeom>
            <a:avLst/>
            <a:gdLst/>
            <a:ahLst/>
            <a:cxnLst/>
            <a:rect l="l" t="t" r="r" b="b"/>
            <a:pathLst>
              <a:path w="4966970" h="240664">
                <a:moveTo>
                  <a:pt x="0" y="0"/>
                </a:moveTo>
                <a:lnTo>
                  <a:pt x="4966489" y="0"/>
                </a:lnTo>
                <a:lnTo>
                  <a:pt x="4966489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698" y="2118970"/>
            <a:ext cx="6123940" cy="393700"/>
          </a:xfrm>
          <a:custGeom>
            <a:avLst/>
            <a:gdLst/>
            <a:ahLst/>
            <a:cxnLst/>
            <a:rect l="l" t="t" r="r" b="b"/>
            <a:pathLst>
              <a:path w="6123940" h="393700">
                <a:moveTo>
                  <a:pt x="0" y="0"/>
                </a:moveTo>
                <a:lnTo>
                  <a:pt x="6123587" y="0"/>
                </a:lnTo>
                <a:lnTo>
                  <a:pt x="6123587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95466" y="1580219"/>
            <a:ext cx="6743065" cy="24511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R="1013460" algn="r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Sort of like RMSProp 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 happens at first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timestep?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4" y="4452827"/>
            <a:ext cx="3335654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270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 </a:t>
            </a:r>
            <a:r>
              <a:rPr spc="-5" dirty="0"/>
              <a:t>(full</a:t>
            </a:r>
            <a:r>
              <a:rPr spc="-90" dirty="0"/>
              <a:t> </a:t>
            </a:r>
            <a:r>
              <a:rPr spc="-5" dirty="0"/>
              <a:t>form)</a:t>
            </a:r>
          </a:p>
        </p:txBody>
      </p:sp>
      <p:sp>
        <p:nvSpPr>
          <p:cNvPr id="3" name="object 3"/>
          <p:cNvSpPr/>
          <p:nvPr/>
        </p:nvSpPr>
        <p:spPr>
          <a:xfrm>
            <a:off x="144974" y="1032747"/>
            <a:ext cx="6708461" cy="220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22565" y="1690280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0940" y="2508476"/>
            <a:ext cx="211772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Bias</a:t>
            </a:r>
            <a:r>
              <a:rPr sz="18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correction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999" y="3508663"/>
            <a:ext cx="27743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Bias </a:t>
            </a:r>
            <a:r>
              <a:rPr sz="1600" dirty="0">
                <a:latin typeface="Arial"/>
                <a:cs typeface="Arial"/>
              </a:rPr>
              <a:t>correction </a:t>
            </a:r>
            <a:r>
              <a:rPr sz="1600" spc="-5" dirty="0">
                <a:latin typeface="Arial"/>
                <a:cs typeface="Arial"/>
              </a:rPr>
              <a:t>for the fact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  first and </a:t>
            </a:r>
            <a:r>
              <a:rPr sz="1600" dirty="0">
                <a:latin typeface="Arial"/>
                <a:cs typeface="Arial"/>
              </a:rPr>
              <a:t>second moment  </a:t>
            </a:r>
            <a:r>
              <a:rPr sz="1600" spc="-5" dirty="0">
                <a:latin typeface="Arial"/>
                <a:cs typeface="Arial"/>
              </a:rPr>
              <a:t>estimates </a:t>
            </a:r>
            <a:r>
              <a:rPr sz="1600" dirty="0">
                <a:latin typeface="Arial"/>
                <a:cs typeface="Arial"/>
              </a:rPr>
              <a:t>start </a:t>
            </a:r>
            <a:r>
              <a:rPr sz="1600" spc="-5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549" y="997573"/>
            <a:ext cx="6631936" cy="2202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5549" y="1928546"/>
          <a:ext cx="6612890" cy="1148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8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24" y="4452827"/>
            <a:ext cx="3335654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974" y="997573"/>
            <a:ext cx="6612436" cy="220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270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 </a:t>
            </a:r>
            <a:r>
              <a:rPr spc="-5" dirty="0"/>
              <a:t>(full</a:t>
            </a:r>
            <a:r>
              <a:rPr spc="-90" dirty="0"/>
              <a:t> </a:t>
            </a:r>
            <a:r>
              <a:rPr spc="-5" dirty="0"/>
              <a:t>form)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443203"/>
            <a:ext cx="333565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5549" y="1928546"/>
          <a:ext cx="6612890" cy="1148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8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022565" y="1690280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0940" y="2508476"/>
            <a:ext cx="211772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Bias</a:t>
            </a:r>
            <a:r>
              <a:rPr sz="18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correction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999" y="3508663"/>
            <a:ext cx="27743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Bias </a:t>
            </a:r>
            <a:r>
              <a:rPr sz="1600" dirty="0">
                <a:latin typeface="Arial"/>
                <a:cs typeface="Arial"/>
              </a:rPr>
              <a:t>correction </a:t>
            </a:r>
            <a:r>
              <a:rPr sz="1600" spc="-5" dirty="0">
                <a:latin typeface="Arial"/>
                <a:cs typeface="Arial"/>
              </a:rPr>
              <a:t>for the fact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  first and </a:t>
            </a:r>
            <a:r>
              <a:rPr sz="1600" dirty="0">
                <a:latin typeface="Arial"/>
                <a:cs typeface="Arial"/>
              </a:rPr>
              <a:t>second moment  </a:t>
            </a:r>
            <a:r>
              <a:rPr sz="1600" spc="-5" dirty="0">
                <a:latin typeface="Arial"/>
                <a:cs typeface="Arial"/>
              </a:rPr>
              <a:t>estimates </a:t>
            </a:r>
            <a:r>
              <a:rPr sz="1600" dirty="0">
                <a:latin typeface="Arial"/>
                <a:cs typeface="Arial"/>
              </a:rPr>
              <a:t>start </a:t>
            </a:r>
            <a:r>
              <a:rPr sz="1600" spc="-5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9668" y="3560174"/>
            <a:ext cx="430276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Adam with beta1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0.9,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beta2 </a:t>
            </a:r>
            <a:r>
              <a:rPr sz="1600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0.999, and learning_rate </a:t>
            </a:r>
            <a:r>
              <a:rPr sz="1600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1e-3 or 5e-4  is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great </a:t>
            </a:r>
            <a:r>
              <a:rPr sz="1600" dirty="0">
                <a:latin typeface="Arial"/>
                <a:cs typeface="Arial"/>
              </a:rPr>
              <a:t>starting </a:t>
            </a:r>
            <a:r>
              <a:rPr sz="1600" spc="-5" dirty="0">
                <a:latin typeface="Arial"/>
                <a:cs typeface="Arial"/>
              </a:rPr>
              <a:t>point for </a:t>
            </a:r>
            <a:r>
              <a:rPr sz="1600" dirty="0">
                <a:latin typeface="Arial"/>
                <a:cs typeface="Arial"/>
              </a:rPr>
              <a:t>many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models!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573" y="738073"/>
            <a:ext cx="3678013" cy="3678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6723" y="776373"/>
            <a:ext cx="3654517" cy="36545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216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</a:t>
            </a:r>
          </a:p>
        </p:txBody>
      </p:sp>
      <p:sp>
        <p:nvSpPr>
          <p:cNvPr id="5" name="object 5"/>
          <p:cNvSpPr/>
          <p:nvPr/>
        </p:nvSpPr>
        <p:spPr>
          <a:xfrm>
            <a:off x="5143364" y="1653146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3364" y="2237217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43364" y="2776244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43364" y="3369068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5813" y="1520231"/>
            <a:ext cx="1795145" cy="201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 marL="57150" marR="5080" indent="-45085">
              <a:lnSpc>
                <a:spcPct val="196500"/>
              </a:lnSpc>
              <a:spcBef>
                <a:spcPts val="355"/>
              </a:spcBef>
            </a:pPr>
            <a:r>
              <a:rPr sz="1800" spc="-5" dirty="0">
                <a:latin typeface="Arial"/>
                <a:cs typeface="Arial"/>
              </a:rPr>
              <a:t>SGD+Momentum  RMSProp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Adam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649" y="30015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SGD, SGD+Momentum, Adagrad, RMSProp, Adam all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121507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1210310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56919" y="2650751"/>
            <a:ext cx="391858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Which one of these  learning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rates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is best to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use?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49" y="30015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121507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1210310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3166" y="1458576"/>
            <a:ext cx="4002404" cy="155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=&gt; Learning rate decay over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time!</a:t>
            </a:r>
            <a:endParaRPr sz="1800">
              <a:latin typeface="Arial"/>
              <a:cs typeface="Arial"/>
            </a:endParaRPr>
          </a:p>
          <a:p>
            <a:pPr marL="78740">
              <a:lnSpc>
                <a:spcPts val="1664"/>
              </a:lnSpc>
              <a:spcBef>
                <a:spcPts val="1625"/>
              </a:spcBef>
            </a:pPr>
            <a:r>
              <a:rPr sz="1400" b="1" spc="-5" dirty="0">
                <a:latin typeface="Arial"/>
                <a:cs typeface="Arial"/>
              </a:rPr>
              <a:t>step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decay:</a:t>
            </a:r>
            <a:endParaRPr sz="1400">
              <a:latin typeface="Arial"/>
              <a:cs typeface="Arial"/>
            </a:endParaRPr>
          </a:p>
          <a:p>
            <a:pPr marL="7874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e.g. decay learning </a:t>
            </a:r>
            <a:r>
              <a:rPr sz="1400" dirty="0">
                <a:latin typeface="Arial"/>
                <a:cs typeface="Arial"/>
              </a:rPr>
              <a:t>rate </a:t>
            </a:r>
            <a:r>
              <a:rPr sz="1400" spc="-5" dirty="0">
                <a:latin typeface="Arial"/>
                <a:cs typeface="Arial"/>
              </a:rPr>
              <a:t>by half every few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epochs.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7874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exponential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decay: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593" y="3615682"/>
            <a:ext cx="844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1/t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decay: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3240" y="3073843"/>
            <a:ext cx="1362047" cy="314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3240" y="3903142"/>
            <a:ext cx="1933546" cy="34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137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</a:t>
            </a:r>
            <a:r>
              <a:rPr spc="-5" dirty="0"/>
              <a:t>Data</a:t>
            </a:r>
            <a:r>
              <a:rPr spc="-85" dirty="0"/>
              <a:t> </a:t>
            </a:r>
            <a:r>
              <a:rPr spc="-5" dirty="0"/>
              <a:t>Preprocessing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834873" y="1284947"/>
            <a:ext cx="7445236" cy="2573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49" y="30015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121507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1210310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4040" y="1683921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8"/>
                </a:lnTo>
                <a:lnTo>
                  <a:pt x="33599" y="135757"/>
                </a:lnTo>
                <a:lnTo>
                  <a:pt x="50605" y="194072"/>
                </a:lnTo>
                <a:lnTo>
                  <a:pt x="71548" y="250107"/>
                </a:lnTo>
                <a:lnTo>
                  <a:pt x="97049" y="298574"/>
                </a:lnTo>
                <a:lnTo>
                  <a:pt x="126402" y="340182"/>
                </a:lnTo>
                <a:lnTo>
                  <a:pt x="158968" y="379302"/>
                </a:lnTo>
                <a:lnTo>
                  <a:pt x="195474" y="416141"/>
                </a:lnTo>
                <a:lnTo>
                  <a:pt x="236647" y="450907"/>
                </a:lnTo>
                <a:lnTo>
                  <a:pt x="283213" y="483807"/>
                </a:lnTo>
                <a:lnTo>
                  <a:pt x="335899" y="515048"/>
                </a:lnTo>
                <a:lnTo>
                  <a:pt x="374462" y="535118"/>
                </a:lnTo>
                <a:lnTo>
                  <a:pt x="415482" y="554605"/>
                </a:lnTo>
                <a:lnTo>
                  <a:pt x="458928" y="573385"/>
                </a:lnTo>
                <a:lnTo>
                  <a:pt x="504770" y="591336"/>
                </a:lnTo>
                <a:lnTo>
                  <a:pt x="552977" y="608335"/>
                </a:lnTo>
                <a:lnTo>
                  <a:pt x="603519" y="624258"/>
                </a:lnTo>
                <a:lnTo>
                  <a:pt x="656365" y="638983"/>
                </a:lnTo>
                <a:lnTo>
                  <a:pt x="711485" y="652388"/>
                </a:lnTo>
                <a:lnTo>
                  <a:pt x="768848" y="664348"/>
                </a:lnTo>
                <a:lnTo>
                  <a:pt x="815918" y="672267"/>
                </a:lnTo>
                <a:lnTo>
                  <a:pt x="868482" y="679278"/>
                </a:lnTo>
                <a:lnTo>
                  <a:pt x="925140" y="685460"/>
                </a:lnTo>
                <a:lnTo>
                  <a:pt x="984494" y="690889"/>
                </a:lnTo>
                <a:lnTo>
                  <a:pt x="1045143" y="695645"/>
                </a:lnTo>
                <a:lnTo>
                  <a:pt x="1105688" y="699805"/>
                </a:lnTo>
                <a:lnTo>
                  <a:pt x="1164729" y="703446"/>
                </a:lnTo>
                <a:lnTo>
                  <a:pt x="1220867" y="706647"/>
                </a:lnTo>
                <a:lnTo>
                  <a:pt x="1272703" y="709484"/>
                </a:lnTo>
                <a:lnTo>
                  <a:pt x="1318836" y="712037"/>
                </a:lnTo>
                <a:lnTo>
                  <a:pt x="1357867" y="714382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4838" y="2400520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7"/>
                </a:lnTo>
                <a:lnTo>
                  <a:pt x="33599" y="135754"/>
                </a:lnTo>
                <a:lnTo>
                  <a:pt x="50605" y="194069"/>
                </a:lnTo>
                <a:lnTo>
                  <a:pt x="71548" y="250104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43235" y="3117118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7"/>
                </a:lnTo>
                <a:lnTo>
                  <a:pt x="19911" y="80452"/>
                </a:lnTo>
                <a:lnTo>
                  <a:pt x="33599" y="135759"/>
                </a:lnTo>
                <a:lnTo>
                  <a:pt x="50605" y="194071"/>
                </a:lnTo>
                <a:lnTo>
                  <a:pt x="71548" y="250105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8966" y="4159316"/>
            <a:ext cx="4200525" cy="0"/>
          </a:xfrm>
          <a:custGeom>
            <a:avLst/>
            <a:gdLst/>
            <a:ahLst/>
            <a:cxnLst/>
            <a:rect l="l" t="t" r="r" b="b"/>
            <a:pathLst>
              <a:path w="4200525">
                <a:moveTo>
                  <a:pt x="0" y="0"/>
                </a:moveTo>
                <a:lnTo>
                  <a:pt x="42002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9732" y="4118316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8966" y="1456322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7966" y="1360347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9738" y="1843796"/>
            <a:ext cx="0" cy="375920"/>
          </a:xfrm>
          <a:custGeom>
            <a:avLst/>
            <a:gdLst/>
            <a:ahLst/>
            <a:cxnLst/>
            <a:rect l="l" t="t" r="r" b="b"/>
            <a:pathLst>
              <a:path h="375919">
                <a:moveTo>
                  <a:pt x="0" y="0"/>
                </a:moveTo>
                <a:lnTo>
                  <a:pt x="0" y="3757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24013" y="22195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24013" y="22195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3235" y="1873646"/>
            <a:ext cx="0" cy="1145540"/>
          </a:xfrm>
          <a:custGeom>
            <a:avLst/>
            <a:gdLst/>
            <a:ahLst/>
            <a:cxnLst/>
            <a:rect l="l" t="t" r="r" b="b"/>
            <a:pathLst>
              <a:path h="1145539">
                <a:moveTo>
                  <a:pt x="0" y="0"/>
                </a:moveTo>
                <a:lnTo>
                  <a:pt x="0" y="11449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27510" y="30185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7510" y="30185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7070" y="1349861"/>
            <a:ext cx="282829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5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  <a:p>
            <a:pPr marL="1195070">
              <a:lnSpc>
                <a:spcPts val="1450"/>
              </a:lnSpc>
            </a:pPr>
            <a:r>
              <a:rPr sz="1400" spc="-5" dirty="0">
                <a:latin typeface="Arial"/>
                <a:cs typeface="Arial"/>
              </a:rPr>
              <a:t>Learning </a:t>
            </a:r>
            <a:r>
              <a:rPr sz="1400" dirty="0">
                <a:latin typeface="Arial"/>
                <a:cs typeface="Arial"/>
              </a:rPr>
              <a:t>rate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decay!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31581" y="4303350"/>
            <a:ext cx="52895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Epoch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49" y="30015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121507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1210310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4040" y="1683921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8"/>
                </a:lnTo>
                <a:lnTo>
                  <a:pt x="33599" y="135757"/>
                </a:lnTo>
                <a:lnTo>
                  <a:pt x="50605" y="194072"/>
                </a:lnTo>
                <a:lnTo>
                  <a:pt x="71548" y="250107"/>
                </a:lnTo>
                <a:lnTo>
                  <a:pt x="97049" y="298574"/>
                </a:lnTo>
                <a:lnTo>
                  <a:pt x="126402" y="340182"/>
                </a:lnTo>
                <a:lnTo>
                  <a:pt x="158968" y="379302"/>
                </a:lnTo>
                <a:lnTo>
                  <a:pt x="195474" y="416141"/>
                </a:lnTo>
                <a:lnTo>
                  <a:pt x="236647" y="450907"/>
                </a:lnTo>
                <a:lnTo>
                  <a:pt x="283213" y="483807"/>
                </a:lnTo>
                <a:lnTo>
                  <a:pt x="335899" y="515048"/>
                </a:lnTo>
                <a:lnTo>
                  <a:pt x="374462" y="535118"/>
                </a:lnTo>
                <a:lnTo>
                  <a:pt x="415482" y="554605"/>
                </a:lnTo>
                <a:lnTo>
                  <a:pt x="458928" y="573385"/>
                </a:lnTo>
                <a:lnTo>
                  <a:pt x="504770" y="591336"/>
                </a:lnTo>
                <a:lnTo>
                  <a:pt x="552977" y="608335"/>
                </a:lnTo>
                <a:lnTo>
                  <a:pt x="603519" y="624258"/>
                </a:lnTo>
                <a:lnTo>
                  <a:pt x="656365" y="638983"/>
                </a:lnTo>
                <a:lnTo>
                  <a:pt x="711485" y="652388"/>
                </a:lnTo>
                <a:lnTo>
                  <a:pt x="768848" y="664348"/>
                </a:lnTo>
                <a:lnTo>
                  <a:pt x="815918" y="672267"/>
                </a:lnTo>
                <a:lnTo>
                  <a:pt x="868482" y="679278"/>
                </a:lnTo>
                <a:lnTo>
                  <a:pt x="925140" y="685460"/>
                </a:lnTo>
                <a:lnTo>
                  <a:pt x="984494" y="690889"/>
                </a:lnTo>
                <a:lnTo>
                  <a:pt x="1045143" y="695645"/>
                </a:lnTo>
                <a:lnTo>
                  <a:pt x="1105688" y="699805"/>
                </a:lnTo>
                <a:lnTo>
                  <a:pt x="1164729" y="703446"/>
                </a:lnTo>
                <a:lnTo>
                  <a:pt x="1220867" y="706647"/>
                </a:lnTo>
                <a:lnTo>
                  <a:pt x="1272703" y="709484"/>
                </a:lnTo>
                <a:lnTo>
                  <a:pt x="1318836" y="712037"/>
                </a:lnTo>
                <a:lnTo>
                  <a:pt x="1357867" y="714382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4838" y="2400520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7"/>
                </a:lnTo>
                <a:lnTo>
                  <a:pt x="33599" y="135754"/>
                </a:lnTo>
                <a:lnTo>
                  <a:pt x="50605" y="194069"/>
                </a:lnTo>
                <a:lnTo>
                  <a:pt x="71548" y="250104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43235" y="3117118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7"/>
                </a:lnTo>
                <a:lnTo>
                  <a:pt x="19911" y="80452"/>
                </a:lnTo>
                <a:lnTo>
                  <a:pt x="33599" y="135759"/>
                </a:lnTo>
                <a:lnTo>
                  <a:pt x="50605" y="194071"/>
                </a:lnTo>
                <a:lnTo>
                  <a:pt x="71548" y="250105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8966" y="4159316"/>
            <a:ext cx="4200525" cy="0"/>
          </a:xfrm>
          <a:custGeom>
            <a:avLst/>
            <a:gdLst/>
            <a:ahLst/>
            <a:cxnLst/>
            <a:rect l="l" t="t" r="r" b="b"/>
            <a:pathLst>
              <a:path w="4200525">
                <a:moveTo>
                  <a:pt x="0" y="0"/>
                </a:moveTo>
                <a:lnTo>
                  <a:pt x="42002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9732" y="4118316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8966" y="1456322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7966" y="1360347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9738" y="1843796"/>
            <a:ext cx="0" cy="375920"/>
          </a:xfrm>
          <a:custGeom>
            <a:avLst/>
            <a:gdLst/>
            <a:ahLst/>
            <a:cxnLst/>
            <a:rect l="l" t="t" r="r" b="b"/>
            <a:pathLst>
              <a:path h="375919">
                <a:moveTo>
                  <a:pt x="0" y="0"/>
                </a:moveTo>
                <a:lnTo>
                  <a:pt x="0" y="3757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24013" y="22195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24013" y="22195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3235" y="1873646"/>
            <a:ext cx="0" cy="1145540"/>
          </a:xfrm>
          <a:custGeom>
            <a:avLst/>
            <a:gdLst/>
            <a:ahLst/>
            <a:cxnLst/>
            <a:rect l="l" t="t" r="r" b="b"/>
            <a:pathLst>
              <a:path h="1145539">
                <a:moveTo>
                  <a:pt x="0" y="0"/>
                </a:moveTo>
                <a:lnTo>
                  <a:pt x="0" y="11449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27510" y="30185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7510" y="30185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7070" y="1349861"/>
            <a:ext cx="282829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5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  <a:p>
            <a:pPr marL="1195070">
              <a:lnSpc>
                <a:spcPts val="1450"/>
              </a:lnSpc>
            </a:pPr>
            <a:r>
              <a:rPr sz="1400" spc="-5" dirty="0">
                <a:latin typeface="Arial"/>
                <a:cs typeface="Arial"/>
              </a:rPr>
              <a:t>Learning </a:t>
            </a:r>
            <a:r>
              <a:rPr sz="1400" dirty="0">
                <a:latin typeface="Arial"/>
                <a:cs typeface="Arial"/>
              </a:rPr>
              <a:t>rate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decay!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31581" y="4303350"/>
            <a:ext cx="52895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Epoch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70870" y="3574286"/>
            <a:ext cx="2821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More critical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SGD+Momentum,  less </a:t>
            </a:r>
            <a:r>
              <a:rPr sz="1400" dirty="0">
                <a:latin typeface="Arial"/>
                <a:cs typeface="Arial"/>
              </a:rPr>
              <a:t>common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Adam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9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First-Order</a:t>
            </a:r>
            <a:r>
              <a:rPr spc="-9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496" y="1684229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19"/>
                </a:moveTo>
                <a:lnTo>
                  <a:pt x="18349" y="177705"/>
                </a:lnTo>
                <a:lnTo>
                  <a:pt x="40101" y="252557"/>
                </a:lnTo>
                <a:lnTo>
                  <a:pt x="52165" y="296273"/>
                </a:lnTo>
                <a:lnTo>
                  <a:pt x="64973" y="343563"/>
                </a:lnTo>
                <a:lnTo>
                  <a:pt x="78491" y="393965"/>
                </a:lnTo>
                <a:lnTo>
                  <a:pt x="92682" y="447014"/>
                </a:lnTo>
                <a:lnTo>
                  <a:pt x="107512" y="502246"/>
                </a:lnTo>
                <a:lnTo>
                  <a:pt x="122945" y="559198"/>
                </a:lnTo>
                <a:lnTo>
                  <a:pt x="138945" y="617406"/>
                </a:lnTo>
                <a:lnTo>
                  <a:pt x="155478" y="676405"/>
                </a:lnTo>
                <a:lnTo>
                  <a:pt x="172507" y="735732"/>
                </a:lnTo>
                <a:lnTo>
                  <a:pt x="189998" y="794923"/>
                </a:lnTo>
                <a:lnTo>
                  <a:pt x="207915" y="853514"/>
                </a:lnTo>
                <a:lnTo>
                  <a:pt x="226222" y="911042"/>
                </a:lnTo>
                <a:lnTo>
                  <a:pt x="244885" y="967042"/>
                </a:lnTo>
                <a:lnTo>
                  <a:pt x="263867" y="1021051"/>
                </a:lnTo>
                <a:lnTo>
                  <a:pt x="283134" y="1072604"/>
                </a:lnTo>
                <a:lnTo>
                  <a:pt x="302649" y="1121239"/>
                </a:lnTo>
                <a:lnTo>
                  <a:pt x="322378" y="1166490"/>
                </a:lnTo>
                <a:lnTo>
                  <a:pt x="342286" y="1207895"/>
                </a:lnTo>
                <a:lnTo>
                  <a:pt x="362336" y="1244989"/>
                </a:lnTo>
                <a:lnTo>
                  <a:pt x="402723" y="1304389"/>
                </a:lnTo>
                <a:lnTo>
                  <a:pt x="443256" y="1340981"/>
                </a:lnTo>
                <a:lnTo>
                  <a:pt x="483288" y="1350722"/>
                </a:lnTo>
                <a:lnTo>
                  <a:pt x="503651" y="1344681"/>
                </a:lnTo>
                <a:lnTo>
                  <a:pt x="545918" y="1313138"/>
                </a:lnTo>
                <a:lnTo>
                  <a:pt x="589993" y="1259200"/>
                </a:lnTo>
                <a:lnTo>
                  <a:pt x="612617" y="1225166"/>
                </a:lnTo>
                <a:lnTo>
                  <a:pt x="635582" y="1187133"/>
                </a:lnTo>
                <a:lnTo>
                  <a:pt x="658852" y="1145634"/>
                </a:lnTo>
                <a:lnTo>
                  <a:pt x="682390" y="1101202"/>
                </a:lnTo>
                <a:lnTo>
                  <a:pt x="706158" y="1054372"/>
                </a:lnTo>
                <a:lnTo>
                  <a:pt x="730121" y="1005675"/>
                </a:lnTo>
                <a:lnTo>
                  <a:pt x="754241" y="955644"/>
                </a:lnTo>
                <a:lnTo>
                  <a:pt x="778481" y="904815"/>
                </a:lnTo>
                <a:lnTo>
                  <a:pt x="802804" y="853718"/>
                </a:lnTo>
                <a:lnTo>
                  <a:pt x="827174" y="802889"/>
                </a:lnTo>
                <a:lnTo>
                  <a:pt x="851553" y="752859"/>
                </a:lnTo>
                <a:lnTo>
                  <a:pt x="875905" y="704162"/>
                </a:lnTo>
                <a:lnTo>
                  <a:pt x="900192" y="657331"/>
                </a:lnTo>
                <a:lnTo>
                  <a:pt x="924379" y="612900"/>
                </a:lnTo>
                <a:lnTo>
                  <a:pt x="948428" y="571402"/>
                </a:lnTo>
                <a:lnTo>
                  <a:pt x="972301" y="533369"/>
                </a:lnTo>
                <a:lnTo>
                  <a:pt x="995963" y="499336"/>
                </a:lnTo>
                <a:lnTo>
                  <a:pt x="1042504" y="445399"/>
                </a:lnTo>
                <a:lnTo>
                  <a:pt x="1087756" y="413857"/>
                </a:lnTo>
                <a:lnTo>
                  <a:pt x="1109805" y="407818"/>
                </a:lnTo>
                <a:lnTo>
                  <a:pt x="1131422" y="408976"/>
                </a:lnTo>
                <a:lnTo>
                  <a:pt x="1170779" y="429498"/>
                </a:lnTo>
                <a:lnTo>
                  <a:pt x="1206659" y="470219"/>
                </a:lnTo>
                <a:lnTo>
                  <a:pt x="1239824" y="528498"/>
                </a:lnTo>
                <a:lnTo>
                  <a:pt x="1255628" y="563395"/>
                </a:lnTo>
                <a:lnTo>
                  <a:pt x="1271039" y="601692"/>
                </a:lnTo>
                <a:lnTo>
                  <a:pt x="1286153" y="643057"/>
                </a:lnTo>
                <a:lnTo>
                  <a:pt x="1301066" y="687161"/>
                </a:lnTo>
                <a:lnTo>
                  <a:pt x="1315873" y="733673"/>
                </a:lnTo>
                <a:lnTo>
                  <a:pt x="1330670" y="782263"/>
                </a:lnTo>
                <a:lnTo>
                  <a:pt x="1345551" y="832600"/>
                </a:lnTo>
                <a:lnTo>
                  <a:pt x="1360613" y="884356"/>
                </a:lnTo>
                <a:lnTo>
                  <a:pt x="1375950" y="937199"/>
                </a:lnTo>
                <a:lnTo>
                  <a:pt x="1391658" y="990799"/>
                </a:lnTo>
                <a:lnTo>
                  <a:pt x="1407833" y="1044826"/>
                </a:lnTo>
                <a:lnTo>
                  <a:pt x="1424570" y="1098951"/>
                </a:lnTo>
                <a:lnTo>
                  <a:pt x="1441964" y="1152842"/>
                </a:lnTo>
                <a:lnTo>
                  <a:pt x="1460110" y="1206169"/>
                </a:lnTo>
                <a:lnTo>
                  <a:pt x="1479105" y="1258603"/>
                </a:lnTo>
                <a:lnTo>
                  <a:pt x="1499044" y="1309813"/>
                </a:lnTo>
                <a:lnTo>
                  <a:pt x="1520021" y="1359469"/>
                </a:lnTo>
                <a:lnTo>
                  <a:pt x="1542133" y="1407241"/>
                </a:lnTo>
                <a:lnTo>
                  <a:pt x="1565475" y="1452799"/>
                </a:lnTo>
                <a:lnTo>
                  <a:pt x="1590142" y="1495812"/>
                </a:lnTo>
                <a:lnTo>
                  <a:pt x="1616230" y="1535950"/>
                </a:lnTo>
                <a:lnTo>
                  <a:pt x="1643834" y="1572883"/>
                </a:lnTo>
                <a:lnTo>
                  <a:pt x="1673049" y="1606281"/>
                </a:lnTo>
                <a:lnTo>
                  <a:pt x="1703971" y="1635814"/>
                </a:lnTo>
                <a:lnTo>
                  <a:pt x="1738159" y="1663946"/>
                </a:lnTo>
                <a:lnTo>
                  <a:pt x="1774794" y="1691441"/>
                </a:lnTo>
                <a:lnTo>
                  <a:pt x="1813699" y="1718263"/>
                </a:lnTo>
                <a:lnTo>
                  <a:pt x="1854697" y="1744375"/>
                </a:lnTo>
                <a:lnTo>
                  <a:pt x="1897610" y="1769739"/>
                </a:lnTo>
                <a:lnTo>
                  <a:pt x="1942260" y="1794319"/>
                </a:lnTo>
                <a:lnTo>
                  <a:pt x="1988468" y="1818078"/>
                </a:lnTo>
                <a:lnTo>
                  <a:pt x="2036059" y="1840980"/>
                </a:lnTo>
                <a:lnTo>
                  <a:pt x="2084853" y="1862986"/>
                </a:lnTo>
                <a:lnTo>
                  <a:pt x="2134674" y="1884061"/>
                </a:lnTo>
                <a:lnTo>
                  <a:pt x="2185342" y="1904167"/>
                </a:lnTo>
                <a:lnTo>
                  <a:pt x="2236682" y="1923268"/>
                </a:lnTo>
                <a:lnTo>
                  <a:pt x="2288514" y="1941326"/>
                </a:lnTo>
                <a:lnTo>
                  <a:pt x="2340661" y="1958305"/>
                </a:lnTo>
                <a:lnTo>
                  <a:pt x="2392946" y="1974168"/>
                </a:lnTo>
                <a:lnTo>
                  <a:pt x="2445191" y="1988878"/>
                </a:lnTo>
                <a:lnTo>
                  <a:pt x="2497218" y="2002398"/>
                </a:lnTo>
                <a:lnTo>
                  <a:pt x="2548849" y="2014691"/>
                </a:lnTo>
                <a:lnTo>
                  <a:pt x="2599906" y="2025720"/>
                </a:lnTo>
                <a:lnTo>
                  <a:pt x="2650213" y="2035449"/>
                </a:lnTo>
                <a:lnTo>
                  <a:pt x="2699590" y="2043840"/>
                </a:lnTo>
                <a:lnTo>
                  <a:pt x="2747861" y="2050856"/>
                </a:lnTo>
                <a:lnTo>
                  <a:pt x="2794848" y="2056461"/>
                </a:lnTo>
                <a:lnTo>
                  <a:pt x="2840372" y="2060618"/>
                </a:lnTo>
                <a:lnTo>
                  <a:pt x="2884257" y="2063290"/>
                </a:lnTo>
                <a:lnTo>
                  <a:pt x="2926324" y="2064440"/>
                </a:lnTo>
                <a:lnTo>
                  <a:pt x="2966396" y="2064031"/>
                </a:lnTo>
                <a:lnTo>
                  <a:pt x="3039843" y="2058388"/>
                </a:lnTo>
                <a:lnTo>
                  <a:pt x="3078683" y="2050086"/>
                </a:lnTo>
                <a:lnTo>
                  <a:pt x="3115665" y="2035910"/>
                </a:lnTo>
                <a:lnTo>
                  <a:pt x="3150893" y="2016420"/>
                </a:lnTo>
                <a:lnTo>
                  <a:pt x="3184472" y="1992175"/>
                </a:lnTo>
                <a:lnTo>
                  <a:pt x="3216507" y="1963737"/>
                </a:lnTo>
                <a:lnTo>
                  <a:pt x="3247103" y="1931665"/>
                </a:lnTo>
                <a:lnTo>
                  <a:pt x="3276364" y="1896519"/>
                </a:lnTo>
                <a:lnTo>
                  <a:pt x="3304394" y="1858860"/>
                </a:lnTo>
                <a:lnTo>
                  <a:pt x="3331300" y="1819247"/>
                </a:lnTo>
                <a:lnTo>
                  <a:pt x="3357184" y="1778240"/>
                </a:lnTo>
                <a:lnTo>
                  <a:pt x="3382153" y="1736401"/>
                </a:lnTo>
                <a:lnTo>
                  <a:pt x="3406310" y="1694288"/>
                </a:lnTo>
                <a:lnTo>
                  <a:pt x="3429761" y="1652462"/>
                </a:lnTo>
                <a:lnTo>
                  <a:pt x="3452610" y="1611483"/>
                </a:lnTo>
                <a:lnTo>
                  <a:pt x="3474962" y="1571912"/>
                </a:lnTo>
                <a:lnTo>
                  <a:pt x="3496921" y="1534308"/>
                </a:lnTo>
                <a:lnTo>
                  <a:pt x="3518593" y="1499231"/>
                </a:lnTo>
                <a:lnTo>
                  <a:pt x="3540081" y="1467241"/>
                </a:lnTo>
                <a:lnTo>
                  <a:pt x="3582927" y="1414765"/>
                </a:lnTo>
                <a:lnTo>
                  <a:pt x="3626297" y="1381361"/>
                </a:lnTo>
                <a:lnTo>
                  <a:pt x="3671029" y="1371508"/>
                </a:lnTo>
                <a:lnTo>
                  <a:pt x="3694167" y="1376814"/>
                </a:lnTo>
                <a:lnTo>
                  <a:pt x="3725784" y="1400055"/>
                </a:lnTo>
                <a:lnTo>
                  <a:pt x="3755684" y="1442916"/>
                </a:lnTo>
                <a:lnTo>
                  <a:pt x="3784126" y="1502592"/>
                </a:lnTo>
                <a:lnTo>
                  <a:pt x="3811369" y="1576278"/>
                </a:lnTo>
                <a:lnTo>
                  <a:pt x="3824622" y="1617499"/>
                </a:lnTo>
                <a:lnTo>
                  <a:pt x="3837673" y="1661170"/>
                </a:lnTo>
                <a:lnTo>
                  <a:pt x="3850553" y="1706942"/>
                </a:lnTo>
                <a:lnTo>
                  <a:pt x="3863296" y="1754463"/>
                </a:lnTo>
                <a:lnTo>
                  <a:pt x="3875934" y="1803382"/>
                </a:lnTo>
                <a:lnTo>
                  <a:pt x="3888500" y="1853351"/>
                </a:lnTo>
                <a:lnTo>
                  <a:pt x="3901025" y="1904016"/>
                </a:lnTo>
                <a:lnTo>
                  <a:pt x="3913542" y="1955029"/>
                </a:lnTo>
                <a:lnTo>
                  <a:pt x="3926083" y="2006039"/>
                </a:lnTo>
                <a:lnTo>
                  <a:pt x="3938682" y="2056694"/>
                </a:lnTo>
                <a:lnTo>
                  <a:pt x="3951370" y="2106645"/>
                </a:lnTo>
                <a:lnTo>
                  <a:pt x="3964180" y="2155540"/>
                </a:lnTo>
                <a:lnTo>
                  <a:pt x="3977144" y="2203029"/>
                </a:lnTo>
                <a:lnTo>
                  <a:pt x="3990295" y="2248762"/>
                </a:lnTo>
                <a:lnTo>
                  <a:pt x="4003665" y="2292387"/>
                </a:lnTo>
                <a:lnTo>
                  <a:pt x="4017287" y="2333555"/>
                </a:lnTo>
                <a:lnTo>
                  <a:pt x="4031192" y="2371914"/>
                </a:lnTo>
                <a:lnTo>
                  <a:pt x="4059985" y="2438805"/>
                </a:lnTo>
                <a:lnTo>
                  <a:pt x="4090302" y="2490255"/>
                </a:lnTo>
                <a:lnTo>
                  <a:pt x="4122404" y="2523459"/>
                </a:lnTo>
                <a:lnTo>
                  <a:pt x="4156549" y="2535613"/>
                </a:lnTo>
                <a:lnTo>
                  <a:pt x="4174469" y="2532919"/>
                </a:lnTo>
                <a:lnTo>
                  <a:pt x="4212166" y="2508237"/>
                </a:lnTo>
                <a:lnTo>
                  <a:pt x="4239781" y="2475455"/>
                </a:lnTo>
                <a:lnTo>
                  <a:pt x="4269503" y="2429727"/>
                </a:lnTo>
                <a:lnTo>
                  <a:pt x="4301131" y="2372044"/>
                </a:lnTo>
                <a:lnTo>
                  <a:pt x="4334462" y="2303397"/>
                </a:lnTo>
                <a:lnTo>
                  <a:pt x="4351703" y="2265271"/>
                </a:lnTo>
                <a:lnTo>
                  <a:pt x="4369294" y="2224776"/>
                </a:lnTo>
                <a:lnTo>
                  <a:pt x="4387210" y="2182036"/>
                </a:lnTo>
                <a:lnTo>
                  <a:pt x="4405425" y="2137174"/>
                </a:lnTo>
                <a:lnTo>
                  <a:pt x="4423915" y="2090315"/>
                </a:lnTo>
                <a:lnTo>
                  <a:pt x="4442654" y="2041581"/>
                </a:lnTo>
                <a:lnTo>
                  <a:pt x="4461616" y="1991098"/>
                </a:lnTo>
                <a:lnTo>
                  <a:pt x="4480776" y="1938988"/>
                </a:lnTo>
                <a:lnTo>
                  <a:pt x="4500110" y="1885377"/>
                </a:lnTo>
                <a:lnTo>
                  <a:pt x="4519592" y="1830387"/>
                </a:lnTo>
                <a:lnTo>
                  <a:pt x="4539196" y="1774142"/>
                </a:lnTo>
                <a:lnTo>
                  <a:pt x="4558897" y="1716767"/>
                </a:lnTo>
                <a:lnTo>
                  <a:pt x="4578671" y="1658386"/>
                </a:lnTo>
                <a:lnTo>
                  <a:pt x="4598491" y="1599122"/>
                </a:lnTo>
                <a:lnTo>
                  <a:pt x="4618333" y="1539098"/>
                </a:lnTo>
                <a:lnTo>
                  <a:pt x="4638171" y="1478440"/>
                </a:lnTo>
                <a:lnTo>
                  <a:pt x="4657980" y="1417271"/>
                </a:lnTo>
                <a:lnTo>
                  <a:pt x="4677735" y="1355715"/>
                </a:lnTo>
                <a:lnTo>
                  <a:pt x="4697410" y="1293895"/>
                </a:lnTo>
                <a:lnTo>
                  <a:pt x="4716980" y="1231936"/>
                </a:lnTo>
                <a:lnTo>
                  <a:pt x="4736420" y="1169961"/>
                </a:lnTo>
                <a:lnTo>
                  <a:pt x="4755705" y="1108094"/>
                </a:lnTo>
                <a:lnTo>
                  <a:pt x="4774809" y="1046460"/>
                </a:lnTo>
                <a:lnTo>
                  <a:pt x="4793707" y="985182"/>
                </a:lnTo>
                <a:lnTo>
                  <a:pt x="4812374" y="924384"/>
                </a:lnTo>
                <a:lnTo>
                  <a:pt x="4830784" y="864190"/>
                </a:lnTo>
                <a:lnTo>
                  <a:pt x="4848913" y="804723"/>
                </a:lnTo>
                <a:lnTo>
                  <a:pt x="4866735" y="746108"/>
                </a:lnTo>
                <a:lnTo>
                  <a:pt x="4884224" y="688469"/>
                </a:lnTo>
                <a:lnTo>
                  <a:pt x="4901356" y="631929"/>
                </a:lnTo>
                <a:lnTo>
                  <a:pt x="4918104" y="576612"/>
                </a:lnTo>
                <a:lnTo>
                  <a:pt x="4934445" y="522643"/>
                </a:lnTo>
                <a:lnTo>
                  <a:pt x="4950353" y="470144"/>
                </a:lnTo>
                <a:lnTo>
                  <a:pt x="4965801" y="419241"/>
                </a:lnTo>
                <a:lnTo>
                  <a:pt x="4980766" y="370056"/>
                </a:lnTo>
                <a:lnTo>
                  <a:pt x="4995222" y="322714"/>
                </a:lnTo>
                <a:lnTo>
                  <a:pt x="5009143" y="277339"/>
                </a:lnTo>
                <a:lnTo>
                  <a:pt x="5022505" y="234054"/>
                </a:lnTo>
                <a:lnTo>
                  <a:pt x="5035281" y="192983"/>
                </a:lnTo>
                <a:lnTo>
                  <a:pt x="5047447" y="154251"/>
                </a:lnTo>
                <a:lnTo>
                  <a:pt x="5069848" y="84297"/>
                </a:lnTo>
                <a:lnTo>
                  <a:pt x="5089504" y="25182"/>
                </a:lnTo>
                <a:lnTo>
                  <a:pt x="509823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6" y="4360691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8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10" y="4319691"/>
            <a:ext cx="105499" cy="8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6" y="1657691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6" y="1561716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047" y="1609321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2762" y="4073110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84931" y="202990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9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First-Order</a:t>
            </a:r>
            <a:r>
              <a:rPr spc="-9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496" y="1684229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19"/>
                </a:moveTo>
                <a:lnTo>
                  <a:pt x="18349" y="177705"/>
                </a:lnTo>
                <a:lnTo>
                  <a:pt x="40101" y="252557"/>
                </a:lnTo>
                <a:lnTo>
                  <a:pt x="52165" y="296273"/>
                </a:lnTo>
                <a:lnTo>
                  <a:pt x="64973" y="343563"/>
                </a:lnTo>
                <a:lnTo>
                  <a:pt x="78491" y="393965"/>
                </a:lnTo>
                <a:lnTo>
                  <a:pt x="92682" y="447014"/>
                </a:lnTo>
                <a:lnTo>
                  <a:pt x="107512" y="502246"/>
                </a:lnTo>
                <a:lnTo>
                  <a:pt x="122945" y="559198"/>
                </a:lnTo>
                <a:lnTo>
                  <a:pt x="138945" y="617406"/>
                </a:lnTo>
                <a:lnTo>
                  <a:pt x="155478" y="676405"/>
                </a:lnTo>
                <a:lnTo>
                  <a:pt x="172507" y="735732"/>
                </a:lnTo>
                <a:lnTo>
                  <a:pt x="189998" y="794923"/>
                </a:lnTo>
                <a:lnTo>
                  <a:pt x="207915" y="853514"/>
                </a:lnTo>
                <a:lnTo>
                  <a:pt x="226222" y="911042"/>
                </a:lnTo>
                <a:lnTo>
                  <a:pt x="244885" y="967042"/>
                </a:lnTo>
                <a:lnTo>
                  <a:pt x="263867" y="1021051"/>
                </a:lnTo>
                <a:lnTo>
                  <a:pt x="283134" y="1072604"/>
                </a:lnTo>
                <a:lnTo>
                  <a:pt x="302649" y="1121239"/>
                </a:lnTo>
                <a:lnTo>
                  <a:pt x="322378" y="1166490"/>
                </a:lnTo>
                <a:lnTo>
                  <a:pt x="342286" y="1207895"/>
                </a:lnTo>
                <a:lnTo>
                  <a:pt x="362336" y="1244989"/>
                </a:lnTo>
                <a:lnTo>
                  <a:pt x="402723" y="1304389"/>
                </a:lnTo>
                <a:lnTo>
                  <a:pt x="443256" y="1340981"/>
                </a:lnTo>
                <a:lnTo>
                  <a:pt x="483288" y="1350722"/>
                </a:lnTo>
                <a:lnTo>
                  <a:pt x="503651" y="1344681"/>
                </a:lnTo>
                <a:lnTo>
                  <a:pt x="545918" y="1313138"/>
                </a:lnTo>
                <a:lnTo>
                  <a:pt x="589993" y="1259200"/>
                </a:lnTo>
                <a:lnTo>
                  <a:pt x="612617" y="1225166"/>
                </a:lnTo>
                <a:lnTo>
                  <a:pt x="635582" y="1187133"/>
                </a:lnTo>
                <a:lnTo>
                  <a:pt x="658852" y="1145634"/>
                </a:lnTo>
                <a:lnTo>
                  <a:pt x="682390" y="1101202"/>
                </a:lnTo>
                <a:lnTo>
                  <a:pt x="706158" y="1054372"/>
                </a:lnTo>
                <a:lnTo>
                  <a:pt x="730121" y="1005675"/>
                </a:lnTo>
                <a:lnTo>
                  <a:pt x="754241" y="955644"/>
                </a:lnTo>
                <a:lnTo>
                  <a:pt x="778481" y="904815"/>
                </a:lnTo>
                <a:lnTo>
                  <a:pt x="802804" y="853718"/>
                </a:lnTo>
                <a:lnTo>
                  <a:pt x="827174" y="802889"/>
                </a:lnTo>
                <a:lnTo>
                  <a:pt x="851553" y="752859"/>
                </a:lnTo>
                <a:lnTo>
                  <a:pt x="875905" y="704162"/>
                </a:lnTo>
                <a:lnTo>
                  <a:pt x="900192" y="657331"/>
                </a:lnTo>
                <a:lnTo>
                  <a:pt x="924379" y="612900"/>
                </a:lnTo>
                <a:lnTo>
                  <a:pt x="948428" y="571402"/>
                </a:lnTo>
                <a:lnTo>
                  <a:pt x="972301" y="533369"/>
                </a:lnTo>
                <a:lnTo>
                  <a:pt x="995963" y="499336"/>
                </a:lnTo>
                <a:lnTo>
                  <a:pt x="1042504" y="445399"/>
                </a:lnTo>
                <a:lnTo>
                  <a:pt x="1087756" y="413857"/>
                </a:lnTo>
                <a:lnTo>
                  <a:pt x="1109805" y="407818"/>
                </a:lnTo>
                <a:lnTo>
                  <a:pt x="1131422" y="408976"/>
                </a:lnTo>
                <a:lnTo>
                  <a:pt x="1170779" y="429498"/>
                </a:lnTo>
                <a:lnTo>
                  <a:pt x="1206659" y="470219"/>
                </a:lnTo>
                <a:lnTo>
                  <a:pt x="1239824" y="528498"/>
                </a:lnTo>
                <a:lnTo>
                  <a:pt x="1255628" y="563395"/>
                </a:lnTo>
                <a:lnTo>
                  <a:pt x="1271039" y="601692"/>
                </a:lnTo>
                <a:lnTo>
                  <a:pt x="1286153" y="643057"/>
                </a:lnTo>
                <a:lnTo>
                  <a:pt x="1301066" y="687161"/>
                </a:lnTo>
                <a:lnTo>
                  <a:pt x="1315873" y="733673"/>
                </a:lnTo>
                <a:lnTo>
                  <a:pt x="1330670" y="782263"/>
                </a:lnTo>
                <a:lnTo>
                  <a:pt x="1345551" y="832600"/>
                </a:lnTo>
                <a:lnTo>
                  <a:pt x="1360613" y="884356"/>
                </a:lnTo>
                <a:lnTo>
                  <a:pt x="1375950" y="937199"/>
                </a:lnTo>
                <a:lnTo>
                  <a:pt x="1391658" y="990799"/>
                </a:lnTo>
                <a:lnTo>
                  <a:pt x="1407833" y="1044826"/>
                </a:lnTo>
                <a:lnTo>
                  <a:pt x="1424570" y="1098951"/>
                </a:lnTo>
                <a:lnTo>
                  <a:pt x="1441964" y="1152842"/>
                </a:lnTo>
                <a:lnTo>
                  <a:pt x="1460110" y="1206169"/>
                </a:lnTo>
                <a:lnTo>
                  <a:pt x="1479105" y="1258603"/>
                </a:lnTo>
                <a:lnTo>
                  <a:pt x="1499044" y="1309813"/>
                </a:lnTo>
                <a:lnTo>
                  <a:pt x="1520021" y="1359469"/>
                </a:lnTo>
                <a:lnTo>
                  <a:pt x="1542133" y="1407241"/>
                </a:lnTo>
                <a:lnTo>
                  <a:pt x="1565475" y="1452799"/>
                </a:lnTo>
                <a:lnTo>
                  <a:pt x="1590142" y="1495812"/>
                </a:lnTo>
                <a:lnTo>
                  <a:pt x="1616230" y="1535950"/>
                </a:lnTo>
                <a:lnTo>
                  <a:pt x="1643834" y="1572883"/>
                </a:lnTo>
                <a:lnTo>
                  <a:pt x="1673049" y="1606281"/>
                </a:lnTo>
                <a:lnTo>
                  <a:pt x="1703971" y="1635814"/>
                </a:lnTo>
                <a:lnTo>
                  <a:pt x="1738159" y="1663946"/>
                </a:lnTo>
                <a:lnTo>
                  <a:pt x="1774794" y="1691441"/>
                </a:lnTo>
                <a:lnTo>
                  <a:pt x="1813699" y="1718263"/>
                </a:lnTo>
                <a:lnTo>
                  <a:pt x="1854697" y="1744375"/>
                </a:lnTo>
                <a:lnTo>
                  <a:pt x="1897610" y="1769739"/>
                </a:lnTo>
                <a:lnTo>
                  <a:pt x="1942260" y="1794319"/>
                </a:lnTo>
                <a:lnTo>
                  <a:pt x="1988468" y="1818078"/>
                </a:lnTo>
                <a:lnTo>
                  <a:pt x="2036059" y="1840980"/>
                </a:lnTo>
                <a:lnTo>
                  <a:pt x="2084853" y="1862986"/>
                </a:lnTo>
                <a:lnTo>
                  <a:pt x="2134674" y="1884061"/>
                </a:lnTo>
                <a:lnTo>
                  <a:pt x="2185342" y="1904167"/>
                </a:lnTo>
                <a:lnTo>
                  <a:pt x="2236682" y="1923268"/>
                </a:lnTo>
                <a:lnTo>
                  <a:pt x="2288514" y="1941326"/>
                </a:lnTo>
                <a:lnTo>
                  <a:pt x="2340661" y="1958305"/>
                </a:lnTo>
                <a:lnTo>
                  <a:pt x="2392946" y="1974168"/>
                </a:lnTo>
                <a:lnTo>
                  <a:pt x="2445191" y="1988878"/>
                </a:lnTo>
                <a:lnTo>
                  <a:pt x="2497218" y="2002398"/>
                </a:lnTo>
                <a:lnTo>
                  <a:pt x="2548849" y="2014691"/>
                </a:lnTo>
                <a:lnTo>
                  <a:pt x="2599906" y="2025720"/>
                </a:lnTo>
                <a:lnTo>
                  <a:pt x="2650213" y="2035449"/>
                </a:lnTo>
                <a:lnTo>
                  <a:pt x="2699590" y="2043840"/>
                </a:lnTo>
                <a:lnTo>
                  <a:pt x="2747861" y="2050856"/>
                </a:lnTo>
                <a:lnTo>
                  <a:pt x="2794848" y="2056461"/>
                </a:lnTo>
                <a:lnTo>
                  <a:pt x="2840372" y="2060618"/>
                </a:lnTo>
                <a:lnTo>
                  <a:pt x="2884257" y="2063290"/>
                </a:lnTo>
                <a:lnTo>
                  <a:pt x="2926324" y="2064440"/>
                </a:lnTo>
                <a:lnTo>
                  <a:pt x="2966396" y="2064031"/>
                </a:lnTo>
                <a:lnTo>
                  <a:pt x="3039843" y="2058388"/>
                </a:lnTo>
                <a:lnTo>
                  <a:pt x="3078683" y="2050086"/>
                </a:lnTo>
                <a:lnTo>
                  <a:pt x="3115665" y="2035910"/>
                </a:lnTo>
                <a:lnTo>
                  <a:pt x="3150893" y="2016420"/>
                </a:lnTo>
                <a:lnTo>
                  <a:pt x="3184472" y="1992175"/>
                </a:lnTo>
                <a:lnTo>
                  <a:pt x="3216507" y="1963737"/>
                </a:lnTo>
                <a:lnTo>
                  <a:pt x="3247103" y="1931665"/>
                </a:lnTo>
                <a:lnTo>
                  <a:pt x="3276364" y="1896519"/>
                </a:lnTo>
                <a:lnTo>
                  <a:pt x="3304394" y="1858860"/>
                </a:lnTo>
                <a:lnTo>
                  <a:pt x="3331300" y="1819247"/>
                </a:lnTo>
                <a:lnTo>
                  <a:pt x="3357184" y="1778240"/>
                </a:lnTo>
                <a:lnTo>
                  <a:pt x="3382153" y="1736401"/>
                </a:lnTo>
                <a:lnTo>
                  <a:pt x="3406310" y="1694288"/>
                </a:lnTo>
                <a:lnTo>
                  <a:pt x="3429761" y="1652462"/>
                </a:lnTo>
                <a:lnTo>
                  <a:pt x="3452610" y="1611483"/>
                </a:lnTo>
                <a:lnTo>
                  <a:pt x="3474962" y="1571912"/>
                </a:lnTo>
                <a:lnTo>
                  <a:pt x="3496921" y="1534308"/>
                </a:lnTo>
                <a:lnTo>
                  <a:pt x="3518593" y="1499231"/>
                </a:lnTo>
                <a:lnTo>
                  <a:pt x="3540081" y="1467241"/>
                </a:lnTo>
                <a:lnTo>
                  <a:pt x="3582927" y="1414765"/>
                </a:lnTo>
                <a:lnTo>
                  <a:pt x="3626297" y="1381361"/>
                </a:lnTo>
                <a:lnTo>
                  <a:pt x="3671029" y="1371508"/>
                </a:lnTo>
                <a:lnTo>
                  <a:pt x="3694167" y="1376814"/>
                </a:lnTo>
                <a:lnTo>
                  <a:pt x="3725784" y="1400055"/>
                </a:lnTo>
                <a:lnTo>
                  <a:pt x="3755684" y="1442916"/>
                </a:lnTo>
                <a:lnTo>
                  <a:pt x="3784126" y="1502592"/>
                </a:lnTo>
                <a:lnTo>
                  <a:pt x="3811369" y="1576278"/>
                </a:lnTo>
                <a:lnTo>
                  <a:pt x="3824622" y="1617499"/>
                </a:lnTo>
                <a:lnTo>
                  <a:pt x="3837673" y="1661170"/>
                </a:lnTo>
                <a:lnTo>
                  <a:pt x="3850553" y="1706942"/>
                </a:lnTo>
                <a:lnTo>
                  <a:pt x="3863296" y="1754463"/>
                </a:lnTo>
                <a:lnTo>
                  <a:pt x="3875934" y="1803382"/>
                </a:lnTo>
                <a:lnTo>
                  <a:pt x="3888500" y="1853351"/>
                </a:lnTo>
                <a:lnTo>
                  <a:pt x="3901025" y="1904016"/>
                </a:lnTo>
                <a:lnTo>
                  <a:pt x="3913542" y="1955029"/>
                </a:lnTo>
                <a:lnTo>
                  <a:pt x="3926083" y="2006039"/>
                </a:lnTo>
                <a:lnTo>
                  <a:pt x="3938682" y="2056694"/>
                </a:lnTo>
                <a:lnTo>
                  <a:pt x="3951370" y="2106645"/>
                </a:lnTo>
                <a:lnTo>
                  <a:pt x="3964180" y="2155540"/>
                </a:lnTo>
                <a:lnTo>
                  <a:pt x="3977144" y="2203029"/>
                </a:lnTo>
                <a:lnTo>
                  <a:pt x="3990295" y="2248762"/>
                </a:lnTo>
                <a:lnTo>
                  <a:pt x="4003665" y="2292387"/>
                </a:lnTo>
                <a:lnTo>
                  <a:pt x="4017287" y="2333555"/>
                </a:lnTo>
                <a:lnTo>
                  <a:pt x="4031192" y="2371914"/>
                </a:lnTo>
                <a:lnTo>
                  <a:pt x="4059985" y="2438805"/>
                </a:lnTo>
                <a:lnTo>
                  <a:pt x="4090302" y="2490255"/>
                </a:lnTo>
                <a:lnTo>
                  <a:pt x="4122404" y="2523459"/>
                </a:lnTo>
                <a:lnTo>
                  <a:pt x="4156549" y="2535613"/>
                </a:lnTo>
                <a:lnTo>
                  <a:pt x="4174469" y="2532919"/>
                </a:lnTo>
                <a:lnTo>
                  <a:pt x="4212166" y="2508237"/>
                </a:lnTo>
                <a:lnTo>
                  <a:pt x="4239781" y="2475455"/>
                </a:lnTo>
                <a:lnTo>
                  <a:pt x="4269503" y="2429727"/>
                </a:lnTo>
                <a:lnTo>
                  <a:pt x="4301131" y="2372044"/>
                </a:lnTo>
                <a:lnTo>
                  <a:pt x="4334462" y="2303397"/>
                </a:lnTo>
                <a:lnTo>
                  <a:pt x="4351703" y="2265271"/>
                </a:lnTo>
                <a:lnTo>
                  <a:pt x="4369294" y="2224776"/>
                </a:lnTo>
                <a:lnTo>
                  <a:pt x="4387210" y="2182036"/>
                </a:lnTo>
                <a:lnTo>
                  <a:pt x="4405425" y="2137174"/>
                </a:lnTo>
                <a:lnTo>
                  <a:pt x="4423915" y="2090315"/>
                </a:lnTo>
                <a:lnTo>
                  <a:pt x="4442654" y="2041581"/>
                </a:lnTo>
                <a:lnTo>
                  <a:pt x="4461616" y="1991098"/>
                </a:lnTo>
                <a:lnTo>
                  <a:pt x="4480776" y="1938988"/>
                </a:lnTo>
                <a:lnTo>
                  <a:pt x="4500110" y="1885377"/>
                </a:lnTo>
                <a:lnTo>
                  <a:pt x="4519592" y="1830387"/>
                </a:lnTo>
                <a:lnTo>
                  <a:pt x="4539196" y="1774142"/>
                </a:lnTo>
                <a:lnTo>
                  <a:pt x="4558897" y="1716767"/>
                </a:lnTo>
                <a:lnTo>
                  <a:pt x="4578671" y="1658386"/>
                </a:lnTo>
                <a:lnTo>
                  <a:pt x="4598491" y="1599122"/>
                </a:lnTo>
                <a:lnTo>
                  <a:pt x="4618333" y="1539098"/>
                </a:lnTo>
                <a:lnTo>
                  <a:pt x="4638171" y="1478440"/>
                </a:lnTo>
                <a:lnTo>
                  <a:pt x="4657980" y="1417271"/>
                </a:lnTo>
                <a:lnTo>
                  <a:pt x="4677735" y="1355715"/>
                </a:lnTo>
                <a:lnTo>
                  <a:pt x="4697410" y="1293895"/>
                </a:lnTo>
                <a:lnTo>
                  <a:pt x="4716980" y="1231936"/>
                </a:lnTo>
                <a:lnTo>
                  <a:pt x="4736420" y="1169961"/>
                </a:lnTo>
                <a:lnTo>
                  <a:pt x="4755705" y="1108094"/>
                </a:lnTo>
                <a:lnTo>
                  <a:pt x="4774809" y="1046460"/>
                </a:lnTo>
                <a:lnTo>
                  <a:pt x="4793707" y="985182"/>
                </a:lnTo>
                <a:lnTo>
                  <a:pt x="4812374" y="924384"/>
                </a:lnTo>
                <a:lnTo>
                  <a:pt x="4830784" y="864190"/>
                </a:lnTo>
                <a:lnTo>
                  <a:pt x="4848913" y="804723"/>
                </a:lnTo>
                <a:lnTo>
                  <a:pt x="4866735" y="746108"/>
                </a:lnTo>
                <a:lnTo>
                  <a:pt x="4884224" y="688469"/>
                </a:lnTo>
                <a:lnTo>
                  <a:pt x="4901356" y="631929"/>
                </a:lnTo>
                <a:lnTo>
                  <a:pt x="4918104" y="576612"/>
                </a:lnTo>
                <a:lnTo>
                  <a:pt x="4934445" y="522643"/>
                </a:lnTo>
                <a:lnTo>
                  <a:pt x="4950353" y="470144"/>
                </a:lnTo>
                <a:lnTo>
                  <a:pt x="4965801" y="419241"/>
                </a:lnTo>
                <a:lnTo>
                  <a:pt x="4980766" y="370056"/>
                </a:lnTo>
                <a:lnTo>
                  <a:pt x="4995222" y="322714"/>
                </a:lnTo>
                <a:lnTo>
                  <a:pt x="5009143" y="277339"/>
                </a:lnTo>
                <a:lnTo>
                  <a:pt x="5022505" y="234054"/>
                </a:lnTo>
                <a:lnTo>
                  <a:pt x="5035281" y="192983"/>
                </a:lnTo>
                <a:lnTo>
                  <a:pt x="5047447" y="154251"/>
                </a:lnTo>
                <a:lnTo>
                  <a:pt x="5069848" y="84297"/>
                </a:lnTo>
                <a:lnTo>
                  <a:pt x="5089504" y="25182"/>
                </a:lnTo>
                <a:lnTo>
                  <a:pt x="509823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6" y="4360691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8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10" y="4319691"/>
            <a:ext cx="105499" cy="8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6" y="1657691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6" y="1561716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2762" y="4073110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70645" y="1467779"/>
            <a:ext cx="3240405" cy="1871345"/>
          </a:xfrm>
          <a:custGeom>
            <a:avLst/>
            <a:gdLst/>
            <a:ahLst/>
            <a:cxnLst/>
            <a:rect l="l" t="t" r="r" b="b"/>
            <a:pathLst>
              <a:path w="3240404" h="1871345">
                <a:moveTo>
                  <a:pt x="0" y="0"/>
                </a:moveTo>
                <a:lnTo>
                  <a:pt x="3240293" y="1870788"/>
                </a:lnTo>
              </a:path>
            </a:pathLst>
          </a:custGeom>
          <a:ln w="380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931" y="202990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0793" y="2096893"/>
            <a:ext cx="324485" cy="195580"/>
          </a:xfrm>
          <a:custGeom>
            <a:avLst/>
            <a:gdLst/>
            <a:ahLst/>
            <a:cxnLst/>
            <a:rect l="l" t="t" r="r" b="b"/>
            <a:pathLst>
              <a:path w="324485" h="195580">
                <a:moveTo>
                  <a:pt x="0" y="0"/>
                </a:moveTo>
                <a:lnTo>
                  <a:pt x="324199" y="1953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9242" y="2255817"/>
            <a:ext cx="226337" cy="17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047" y="942445"/>
            <a:ext cx="4779010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6884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form linear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6884">
              <a:lnSpc>
                <a:spcPct val="100000"/>
              </a:lnSpc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</a:t>
            </a:r>
            <a:r>
              <a:rPr sz="1600" dirty="0">
                <a:latin typeface="Arial"/>
                <a:cs typeface="Arial"/>
              </a:rPr>
              <a:t>minimize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496" y="1684229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19"/>
                </a:moveTo>
                <a:lnTo>
                  <a:pt x="18349" y="177705"/>
                </a:lnTo>
                <a:lnTo>
                  <a:pt x="40101" y="252557"/>
                </a:lnTo>
                <a:lnTo>
                  <a:pt x="52165" y="296273"/>
                </a:lnTo>
                <a:lnTo>
                  <a:pt x="64973" y="343563"/>
                </a:lnTo>
                <a:lnTo>
                  <a:pt x="78491" y="393965"/>
                </a:lnTo>
                <a:lnTo>
                  <a:pt x="92682" y="447014"/>
                </a:lnTo>
                <a:lnTo>
                  <a:pt x="107512" y="502246"/>
                </a:lnTo>
                <a:lnTo>
                  <a:pt x="122945" y="559198"/>
                </a:lnTo>
                <a:lnTo>
                  <a:pt x="138945" y="617406"/>
                </a:lnTo>
                <a:lnTo>
                  <a:pt x="155478" y="676405"/>
                </a:lnTo>
                <a:lnTo>
                  <a:pt x="172507" y="735732"/>
                </a:lnTo>
                <a:lnTo>
                  <a:pt x="189998" y="794923"/>
                </a:lnTo>
                <a:lnTo>
                  <a:pt x="207915" y="853514"/>
                </a:lnTo>
                <a:lnTo>
                  <a:pt x="226222" y="911042"/>
                </a:lnTo>
                <a:lnTo>
                  <a:pt x="244885" y="967042"/>
                </a:lnTo>
                <a:lnTo>
                  <a:pt x="263867" y="1021051"/>
                </a:lnTo>
                <a:lnTo>
                  <a:pt x="283134" y="1072604"/>
                </a:lnTo>
                <a:lnTo>
                  <a:pt x="302649" y="1121239"/>
                </a:lnTo>
                <a:lnTo>
                  <a:pt x="322378" y="1166490"/>
                </a:lnTo>
                <a:lnTo>
                  <a:pt x="342286" y="1207895"/>
                </a:lnTo>
                <a:lnTo>
                  <a:pt x="362336" y="1244989"/>
                </a:lnTo>
                <a:lnTo>
                  <a:pt x="402723" y="1304389"/>
                </a:lnTo>
                <a:lnTo>
                  <a:pt x="443256" y="1340981"/>
                </a:lnTo>
                <a:lnTo>
                  <a:pt x="483288" y="1350722"/>
                </a:lnTo>
                <a:lnTo>
                  <a:pt x="503651" y="1344681"/>
                </a:lnTo>
                <a:lnTo>
                  <a:pt x="545918" y="1313138"/>
                </a:lnTo>
                <a:lnTo>
                  <a:pt x="589993" y="1259200"/>
                </a:lnTo>
                <a:lnTo>
                  <a:pt x="612617" y="1225166"/>
                </a:lnTo>
                <a:lnTo>
                  <a:pt x="635582" y="1187133"/>
                </a:lnTo>
                <a:lnTo>
                  <a:pt x="658852" y="1145634"/>
                </a:lnTo>
                <a:lnTo>
                  <a:pt x="682390" y="1101202"/>
                </a:lnTo>
                <a:lnTo>
                  <a:pt x="706158" y="1054372"/>
                </a:lnTo>
                <a:lnTo>
                  <a:pt x="730121" y="1005675"/>
                </a:lnTo>
                <a:lnTo>
                  <a:pt x="754241" y="955644"/>
                </a:lnTo>
                <a:lnTo>
                  <a:pt x="778481" y="904815"/>
                </a:lnTo>
                <a:lnTo>
                  <a:pt x="802804" y="853718"/>
                </a:lnTo>
                <a:lnTo>
                  <a:pt x="827174" y="802889"/>
                </a:lnTo>
                <a:lnTo>
                  <a:pt x="851553" y="752859"/>
                </a:lnTo>
                <a:lnTo>
                  <a:pt x="875905" y="704162"/>
                </a:lnTo>
                <a:lnTo>
                  <a:pt x="900192" y="657331"/>
                </a:lnTo>
                <a:lnTo>
                  <a:pt x="924379" y="612900"/>
                </a:lnTo>
                <a:lnTo>
                  <a:pt x="948428" y="571402"/>
                </a:lnTo>
                <a:lnTo>
                  <a:pt x="972301" y="533369"/>
                </a:lnTo>
                <a:lnTo>
                  <a:pt x="995963" y="499336"/>
                </a:lnTo>
                <a:lnTo>
                  <a:pt x="1042504" y="445399"/>
                </a:lnTo>
                <a:lnTo>
                  <a:pt x="1087756" y="413857"/>
                </a:lnTo>
                <a:lnTo>
                  <a:pt x="1109805" y="407818"/>
                </a:lnTo>
                <a:lnTo>
                  <a:pt x="1131422" y="408976"/>
                </a:lnTo>
                <a:lnTo>
                  <a:pt x="1170779" y="429498"/>
                </a:lnTo>
                <a:lnTo>
                  <a:pt x="1206659" y="470219"/>
                </a:lnTo>
                <a:lnTo>
                  <a:pt x="1239824" y="528498"/>
                </a:lnTo>
                <a:lnTo>
                  <a:pt x="1255628" y="563395"/>
                </a:lnTo>
                <a:lnTo>
                  <a:pt x="1271039" y="601692"/>
                </a:lnTo>
                <a:lnTo>
                  <a:pt x="1286153" y="643057"/>
                </a:lnTo>
                <a:lnTo>
                  <a:pt x="1301066" y="687161"/>
                </a:lnTo>
                <a:lnTo>
                  <a:pt x="1315873" y="733673"/>
                </a:lnTo>
                <a:lnTo>
                  <a:pt x="1330670" y="782263"/>
                </a:lnTo>
                <a:lnTo>
                  <a:pt x="1345551" y="832600"/>
                </a:lnTo>
                <a:lnTo>
                  <a:pt x="1360613" y="884356"/>
                </a:lnTo>
                <a:lnTo>
                  <a:pt x="1375950" y="937199"/>
                </a:lnTo>
                <a:lnTo>
                  <a:pt x="1391658" y="990799"/>
                </a:lnTo>
                <a:lnTo>
                  <a:pt x="1407833" y="1044826"/>
                </a:lnTo>
                <a:lnTo>
                  <a:pt x="1424570" y="1098951"/>
                </a:lnTo>
                <a:lnTo>
                  <a:pt x="1441964" y="1152842"/>
                </a:lnTo>
                <a:lnTo>
                  <a:pt x="1460110" y="1206169"/>
                </a:lnTo>
                <a:lnTo>
                  <a:pt x="1479105" y="1258603"/>
                </a:lnTo>
                <a:lnTo>
                  <a:pt x="1499044" y="1309813"/>
                </a:lnTo>
                <a:lnTo>
                  <a:pt x="1520021" y="1359469"/>
                </a:lnTo>
                <a:lnTo>
                  <a:pt x="1542133" y="1407241"/>
                </a:lnTo>
                <a:lnTo>
                  <a:pt x="1565475" y="1452799"/>
                </a:lnTo>
                <a:lnTo>
                  <a:pt x="1590142" y="1495812"/>
                </a:lnTo>
                <a:lnTo>
                  <a:pt x="1616230" y="1535950"/>
                </a:lnTo>
                <a:lnTo>
                  <a:pt x="1643834" y="1572883"/>
                </a:lnTo>
                <a:lnTo>
                  <a:pt x="1673049" y="1606281"/>
                </a:lnTo>
                <a:lnTo>
                  <a:pt x="1703971" y="1635814"/>
                </a:lnTo>
                <a:lnTo>
                  <a:pt x="1738159" y="1663946"/>
                </a:lnTo>
                <a:lnTo>
                  <a:pt x="1774794" y="1691441"/>
                </a:lnTo>
                <a:lnTo>
                  <a:pt x="1813699" y="1718263"/>
                </a:lnTo>
                <a:lnTo>
                  <a:pt x="1854697" y="1744375"/>
                </a:lnTo>
                <a:lnTo>
                  <a:pt x="1897610" y="1769739"/>
                </a:lnTo>
                <a:lnTo>
                  <a:pt x="1942260" y="1794319"/>
                </a:lnTo>
                <a:lnTo>
                  <a:pt x="1988468" y="1818078"/>
                </a:lnTo>
                <a:lnTo>
                  <a:pt x="2036059" y="1840980"/>
                </a:lnTo>
                <a:lnTo>
                  <a:pt x="2084853" y="1862986"/>
                </a:lnTo>
                <a:lnTo>
                  <a:pt x="2134674" y="1884061"/>
                </a:lnTo>
                <a:lnTo>
                  <a:pt x="2185342" y="1904167"/>
                </a:lnTo>
                <a:lnTo>
                  <a:pt x="2236682" y="1923268"/>
                </a:lnTo>
                <a:lnTo>
                  <a:pt x="2288514" y="1941326"/>
                </a:lnTo>
                <a:lnTo>
                  <a:pt x="2340661" y="1958305"/>
                </a:lnTo>
                <a:lnTo>
                  <a:pt x="2392946" y="1974168"/>
                </a:lnTo>
                <a:lnTo>
                  <a:pt x="2445191" y="1988878"/>
                </a:lnTo>
                <a:lnTo>
                  <a:pt x="2497218" y="2002398"/>
                </a:lnTo>
                <a:lnTo>
                  <a:pt x="2548849" y="2014691"/>
                </a:lnTo>
                <a:lnTo>
                  <a:pt x="2599906" y="2025720"/>
                </a:lnTo>
                <a:lnTo>
                  <a:pt x="2650213" y="2035449"/>
                </a:lnTo>
                <a:lnTo>
                  <a:pt x="2699590" y="2043840"/>
                </a:lnTo>
                <a:lnTo>
                  <a:pt x="2747861" y="2050856"/>
                </a:lnTo>
                <a:lnTo>
                  <a:pt x="2794848" y="2056461"/>
                </a:lnTo>
                <a:lnTo>
                  <a:pt x="2840372" y="2060618"/>
                </a:lnTo>
                <a:lnTo>
                  <a:pt x="2884257" y="2063290"/>
                </a:lnTo>
                <a:lnTo>
                  <a:pt x="2926324" y="2064440"/>
                </a:lnTo>
                <a:lnTo>
                  <a:pt x="2966396" y="2064031"/>
                </a:lnTo>
                <a:lnTo>
                  <a:pt x="3039843" y="2058388"/>
                </a:lnTo>
                <a:lnTo>
                  <a:pt x="3078683" y="2050086"/>
                </a:lnTo>
                <a:lnTo>
                  <a:pt x="3115665" y="2035910"/>
                </a:lnTo>
                <a:lnTo>
                  <a:pt x="3150893" y="2016420"/>
                </a:lnTo>
                <a:lnTo>
                  <a:pt x="3184472" y="1992175"/>
                </a:lnTo>
                <a:lnTo>
                  <a:pt x="3216507" y="1963737"/>
                </a:lnTo>
                <a:lnTo>
                  <a:pt x="3247103" y="1931665"/>
                </a:lnTo>
                <a:lnTo>
                  <a:pt x="3276364" y="1896519"/>
                </a:lnTo>
                <a:lnTo>
                  <a:pt x="3304394" y="1858860"/>
                </a:lnTo>
                <a:lnTo>
                  <a:pt x="3331300" y="1819247"/>
                </a:lnTo>
                <a:lnTo>
                  <a:pt x="3357184" y="1778240"/>
                </a:lnTo>
                <a:lnTo>
                  <a:pt x="3382153" y="1736401"/>
                </a:lnTo>
                <a:lnTo>
                  <a:pt x="3406310" y="1694288"/>
                </a:lnTo>
                <a:lnTo>
                  <a:pt x="3429761" y="1652462"/>
                </a:lnTo>
                <a:lnTo>
                  <a:pt x="3452610" y="1611483"/>
                </a:lnTo>
                <a:lnTo>
                  <a:pt x="3474962" y="1571912"/>
                </a:lnTo>
                <a:lnTo>
                  <a:pt x="3496921" y="1534308"/>
                </a:lnTo>
                <a:lnTo>
                  <a:pt x="3518593" y="1499231"/>
                </a:lnTo>
                <a:lnTo>
                  <a:pt x="3540081" y="1467241"/>
                </a:lnTo>
                <a:lnTo>
                  <a:pt x="3582927" y="1414765"/>
                </a:lnTo>
                <a:lnTo>
                  <a:pt x="3626297" y="1381361"/>
                </a:lnTo>
                <a:lnTo>
                  <a:pt x="3671029" y="1371508"/>
                </a:lnTo>
                <a:lnTo>
                  <a:pt x="3694167" y="1376814"/>
                </a:lnTo>
                <a:lnTo>
                  <a:pt x="3725784" y="1400055"/>
                </a:lnTo>
                <a:lnTo>
                  <a:pt x="3755684" y="1442916"/>
                </a:lnTo>
                <a:lnTo>
                  <a:pt x="3784126" y="1502592"/>
                </a:lnTo>
                <a:lnTo>
                  <a:pt x="3811369" y="1576278"/>
                </a:lnTo>
                <a:lnTo>
                  <a:pt x="3824622" y="1617499"/>
                </a:lnTo>
                <a:lnTo>
                  <a:pt x="3837673" y="1661170"/>
                </a:lnTo>
                <a:lnTo>
                  <a:pt x="3850553" y="1706942"/>
                </a:lnTo>
                <a:lnTo>
                  <a:pt x="3863296" y="1754463"/>
                </a:lnTo>
                <a:lnTo>
                  <a:pt x="3875934" y="1803382"/>
                </a:lnTo>
                <a:lnTo>
                  <a:pt x="3888500" y="1853351"/>
                </a:lnTo>
                <a:lnTo>
                  <a:pt x="3901025" y="1904016"/>
                </a:lnTo>
                <a:lnTo>
                  <a:pt x="3913542" y="1955029"/>
                </a:lnTo>
                <a:lnTo>
                  <a:pt x="3926083" y="2006039"/>
                </a:lnTo>
                <a:lnTo>
                  <a:pt x="3938682" y="2056694"/>
                </a:lnTo>
                <a:lnTo>
                  <a:pt x="3951370" y="2106645"/>
                </a:lnTo>
                <a:lnTo>
                  <a:pt x="3964180" y="2155540"/>
                </a:lnTo>
                <a:lnTo>
                  <a:pt x="3977144" y="2203029"/>
                </a:lnTo>
                <a:lnTo>
                  <a:pt x="3990295" y="2248762"/>
                </a:lnTo>
                <a:lnTo>
                  <a:pt x="4003665" y="2292387"/>
                </a:lnTo>
                <a:lnTo>
                  <a:pt x="4017287" y="2333555"/>
                </a:lnTo>
                <a:lnTo>
                  <a:pt x="4031192" y="2371914"/>
                </a:lnTo>
                <a:lnTo>
                  <a:pt x="4059985" y="2438805"/>
                </a:lnTo>
                <a:lnTo>
                  <a:pt x="4090302" y="2490255"/>
                </a:lnTo>
                <a:lnTo>
                  <a:pt x="4122404" y="2523459"/>
                </a:lnTo>
                <a:lnTo>
                  <a:pt x="4156549" y="2535613"/>
                </a:lnTo>
                <a:lnTo>
                  <a:pt x="4174469" y="2532919"/>
                </a:lnTo>
                <a:lnTo>
                  <a:pt x="4212166" y="2508237"/>
                </a:lnTo>
                <a:lnTo>
                  <a:pt x="4239781" y="2475455"/>
                </a:lnTo>
                <a:lnTo>
                  <a:pt x="4269503" y="2429727"/>
                </a:lnTo>
                <a:lnTo>
                  <a:pt x="4301131" y="2372044"/>
                </a:lnTo>
                <a:lnTo>
                  <a:pt x="4334462" y="2303397"/>
                </a:lnTo>
                <a:lnTo>
                  <a:pt x="4351703" y="2265271"/>
                </a:lnTo>
                <a:lnTo>
                  <a:pt x="4369294" y="2224776"/>
                </a:lnTo>
                <a:lnTo>
                  <a:pt x="4387210" y="2182036"/>
                </a:lnTo>
                <a:lnTo>
                  <a:pt x="4405425" y="2137174"/>
                </a:lnTo>
                <a:lnTo>
                  <a:pt x="4423915" y="2090315"/>
                </a:lnTo>
                <a:lnTo>
                  <a:pt x="4442654" y="2041581"/>
                </a:lnTo>
                <a:lnTo>
                  <a:pt x="4461616" y="1991098"/>
                </a:lnTo>
                <a:lnTo>
                  <a:pt x="4480776" y="1938988"/>
                </a:lnTo>
                <a:lnTo>
                  <a:pt x="4500110" y="1885377"/>
                </a:lnTo>
                <a:lnTo>
                  <a:pt x="4519592" y="1830387"/>
                </a:lnTo>
                <a:lnTo>
                  <a:pt x="4539196" y="1774142"/>
                </a:lnTo>
                <a:lnTo>
                  <a:pt x="4558897" y="1716767"/>
                </a:lnTo>
                <a:lnTo>
                  <a:pt x="4578671" y="1658386"/>
                </a:lnTo>
                <a:lnTo>
                  <a:pt x="4598491" y="1599122"/>
                </a:lnTo>
                <a:lnTo>
                  <a:pt x="4618333" y="1539098"/>
                </a:lnTo>
                <a:lnTo>
                  <a:pt x="4638171" y="1478440"/>
                </a:lnTo>
                <a:lnTo>
                  <a:pt x="4657980" y="1417271"/>
                </a:lnTo>
                <a:lnTo>
                  <a:pt x="4677735" y="1355715"/>
                </a:lnTo>
                <a:lnTo>
                  <a:pt x="4697410" y="1293895"/>
                </a:lnTo>
                <a:lnTo>
                  <a:pt x="4716980" y="1231936"/>
                </a:lnTo>
                <a:lnTo>
                  <a:pt x="4736420" y="1169961"/>
                </a:lnTo>
                <a:lnTo>
                  <a:pt x="4755705" y="1108094"/>
                </a:lnTo>
                <a:lnTo>
                  <a:pt x="4774809" y="1046460"/>
                </a:lnTo>
                <a:lnTo>
                  <a:pt x="4793707" y="985182"/>
                </a:lnTo>
                <a:lnTo>
                  <a:pt x="4812374" y="924384"/>
                </a:lnTo>
                <a:lnTo>
                  <a:pt x="4830784" y="864190"/>
                </a:lnTo>
                <a:lnTo>
                  <a:pt x="4848913" y="804723"/>
                </a:lnTo>
                <a:lnTo>
                  <a:pt x="4866735" y="746108"/>
                </a:lnTo>
                <a:lnTo>
                  <a:pt x="4884224" y="688469"/>
                </a:lnTo>
                <a:lnTo>
                  <a:pt x="4901356" y="631929"/>
                </a:lnTo>
                <a:lnTo>
                  <a:pt x="4918104" y="576612"/>
                </a:lnTo>
                <a:lnTo>
                  <a:pt x="4934445" y="522643"/>
                </a:lnTo>
                <a:lnTo>
                  <a:pt x="4950353" y="470144"/>
                </a:lnTo>
                <a:lnTo>
                  <a:pt x="4965801" y="419241"/>
                </a:lnTo>
                <a:lnTo>
                  <a:pt x="4980766" y="370056"/>
                </a:lnTo>
                <a:lnTo>
                  <a:pt x="4995222" y="322714"/>
                </a:lnTo>
                <a:lnTo>
                  <a:pt x="5009143" y="277339"/>
                </a:lnTo>
                <a:lnTo>
                  <a:pt x="5022505" y="234054"/>
                </a:lnTo>
                <a:lnTo>
                  <a:pt x="5035281" y="192983"/>
                </a:lnTo>
                <a:lnTo>
                  <a:pt x="5047447" y="154251"/>
                </a:lnTo>
                <a:lnTo>
                  <a:pt x="5069848" y="84297"/>
                </a:lnTo>
                <a:lnTo>
                  <a:pt x="5089504" y="25182"/>
                </a:lnTo>
                <a:lnTo>
                  <a:pt x="509823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6" y="4360691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8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10" y="4319691"/>
            <a:ext cx="105499" cy="8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6" y="1657691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6" y="1561716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2762" y="4073110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1019" y="1492959"/>
            <a:ext cx="1657350" cy="1793875"/>
          </a:xfrm>
          <a:custGeom>
            <a:avLst/>
            <a:gdLst/>
            <a:ahLst/>
            <a:cxnLst/>
            <a:rect l="l" t="t" r="r" b="b"/>
            <a:pathLst>
              <a:path w="1657350" h="1793875">
                <a:moveTo>
                  <a:pt x="0" y="52249"/>
                </a:moveTo>
                <a:lnTo>
                  <a:pt x="17818" y="107241"/>
                </a:lnTo>
                <a:lnTo>
                  <a:pt x="38952" y="177196"/>
                </a:lnTo>
                <a:lnTo>
                  <a:pt x="50667" y="217140"/>
                </a:lnTo>
                <a:lnTo>
                  <a:pt x="63097" y="260050"/>
                </a:lnTo>
                <a:lnTo>
                  <a:pt x="76204" y="305669"/>
                </a:lnTo>
                <a:lnTo>
                  <a:pt x="89950" y="353739"/>
                </a:lnTo>
                <a:lnTo>
                  <a:pt x="104297" y="404002"/>
                </a:lnTo>
                <a:lnTo>
                  <a:pt x="119206" y="456199"/>
                </a:lnTo>
                <a:lnTo>
                  <a:pt x="134640" y="510074"/>
                </a:lnTo>
                <a:lnTo>
                  <a:pt x="150561" y="565367"/>
                </a:lnTo>
                <a:lnTo>
                  <a:pt x="166930" y="621822"/>
                </a:lnTo>
                <a:lnTo>
                  <a:pt x="183711" y="679179"/>
                </a:lnTo>
                <a:lnTo>
                  <a:pt x="200863" y="737181"/>
                </a:lnTo>
                <a:lnTo>
                  <a:pt x="218351" y="795570"/>
                </a:lnTo>
                <a:lnTo>
                  <a:pt x="236135" y="854088"/>
                </a:lnTo>
                <a:lnTo>
                  <a:pt x="254178" y="912477"/>
                </a:lnTo>
                <a:lnTo>
                  <a:pt x="272441" y="970479"/>
                </a:lnTo>
                <a:lnTo>
                  <a:pt x="290887" y="1027837"/>
                </a:lnTo>
                <a:lnTo>
                  <a:pt x="309478" y="1084291"/>
                </a:lnTo>
                <a:lnTo>
                  <a:pt x="328175" y="1139584"/>
                </a:lnTo>
                <a:lnTo>
                  <a:pt x="346940" y="1193459"/>
                </a:lnTo>
                <a:lnTo>
                  <a:pt x="365736" y="1245656"/>
                </a:lnTo>
                <a:lnTo>
                  <a:pt x="384525" y="1295919"/>
                </a:lnTo>
                <a:lnTo>
                  <a:pt x="403268" y="1343989"/>
                </a:lnTo>
                <a:lnTo>
                  <a:pt x="421927" y="1389608"/>
                </a:lnTo>
                <a:lnTo>
                  <a:pt x="440465" y="1432518"/>
                </a:lnTo>
                <a:lnTo>
                  <a:pt x="458843" y="1472462"/>
                </a:lnTo>
                <a:lnTo>
                  <a:pt x="477023" y="1509181"/>
                </a:lnTo>
                <a:lnTo>
                  <a:pt x="512639" y="1571912"/>
                </a:lnTo>
                <a:lnTo>
                  <a:pt x="563753" y="1640266"/>
                </a:lnTo>
                <a:lnTo>
                  <a:pt x="598213" y="1677925"/>
                </a:lnTo>
                <a:lnTo>
                  <a:pt x="633281" y="1710355"/>
                </a:lnTo>
                <a:lnTo>
                  <a:pt x="668863" y="1737524"/>
                </a:lnTo>
                <a:lnTo>
                  <a:pt x="704862" y="1759398"/>
                </a:lnTo>
                <a:lnTo>
                  <a:pt x="741183" y="1775948"/>
                </a:lnTo>
                <a:lnTo>
                  <a:pt x="777731" y="1787140"/>
                </a:lnTo>
                <a:lnTo>
                  <a:pt x="851121" y="1793326"/>
                </a:lnTo>
                <a:lnTo>
                  <a:pt x="887773" y="1788256"/>
                </a:lnTo>
                <a:lnTo>
                  <a:pt x="960512" y="1761630"/>
                </a:lnTo>
                <a:lnTo>
                  <a:pt x="996408" y="1740010"/>
                </a:lnTo>
                <a:lnTo>
                  <a:pt x="1031860" y="1712810"/>
                </a:lnTo>
                <a:lnTo>
                  <a:pt x="1066772" y="1679997"/>
                </a:lnTo>
                <a:lnTo>
                  <a:pt x="1101050" y="1641541"/>
                </a:lnTo>
                <a:lnTo>
                  <a:pt x="1134597" y="1597409"/>
                </a:lnTo>
                <a:lnTo>
                  <a:pt x="1169361" y="1540555"/>
                </a:lnTo>
                <a:lnTo>
                  <a:pt x="1187144" y="1506194"/>
                </a:lnTo>
                <a:lnTo>
                  <a:pt x="1205147" y="1468232"/>
                </a:lnTo>
                <a:lnTo>
                  <a:pt x="1223331" y="1426937"/>
                </a:lnTo>
                <a:lnTo>
                  <a:pt x="1241660" y="1382575"/>
                </a:lnTo>
                <a:lnTo>
                  <a:pt x="1260098" y="1335413"/>
                </a:lnTo>
                <a:lnTo>
                  <a:pt x="1278608" y="1285717"/>
                </a:lnTo>
                <a:lnTo>
                  <a:pt x="1297153" y="1233755"/>
                </a:lnTo>
                <a:lnTo>
                  <a:pt x="1315695" y="1179792"/>
                </a:lnTo>
                <a:lnTo>
                  <a:pt x="1334200" y="1124096"/>
                </a:lnTo>
                <a:lnTo>
                  <a:pt x="1352628" y="1066933"/>
                </a:lnTo>
                <a:lnTo>
                  <a:pt x="1370945" y="1008570"/>
                </a:lnTo>
                <a:lnTo>
                  <a:pt x="1389113" y="949273"/>
                </a:lnTo>
                <a:lnTo>
                  <a:pt x="1407095" y="889310"/>
                </a:lnTo>
                <a:lnTo>
                  <a:pt x="1424855" y="828947"/>
                </a:lnTo>
                <a:lnTo>
                  <a:pt x="1442356" y="768450"/>
                </a:lnTo>
                <a:lnTo>
                  <a:pt x="1459561" y="708087"/>
                </a:lnTo>
                <a:lnTo>
                  <a:pt x="1476433" y="648124"/>
                </a:lnTo>
                <a:lnTo>
                  <a:pt x="1492936" y="588828"/>
                </a:lnTo>
                <a:lnTo>
                  <a:pt x="1509032" y="530465"/>
                </a:lnTo>
                <a:lnTo>
                  <a:pt x="1524685" y="473303"/>
                </a:lnTo>
                <a:lnTo>
                  <a:pt x="1539859" y="417607"/>
                </a:lnTo>
                <a:lnTo>
                  <a:pt x="1554516" y="363645"/>
                </a:lnTo>
                <a:lnTo>
                  <a:pt x="1568620" y="311683"/>
                </a:lnTo>
                <a:lnTo>
                  <a:pt x="1582134" y="261988"/>
                </a:lnTo>
                <a:lnTo>
                  <a:pt x="1595021" y="214826"/>
                </a:lnTo>
                <a:lnTo>
                  <a:pt x="1607244" y="170465"/>
                </a:lnTo>
                <a:lnTo>
                  <a:pt x="1618767" y="129171"/>
                </a:lnTo>
                <a:lnTo>
                  <a:pt x="1629553" y="91211"/>
                </a:lnTo>
                <a:lnTo>
                  <a:pt x="1648767" y="26358"/>
                </a:lnTo>
                <a:lnTo>
                  <a:pt x="1657121" y="0"/>
                </a:lnTo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931" y="202990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9047" y="942445"/>
            <a:ext cx="6678295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6884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</a:t>
            </a:r>
            <a:r>
              <a:rPr sz="1600" b="1" spc="-5" dirty="0">
                <a:latin typeface="Arial"/>
                <a:cs typeface="Arial"/>
              </a:rPr>
              <a:t>and Hessian </a:t>
            </a:r>
            <a:r>
              <a:rPr sz="1600" spc="-5" dirty="0">
                <a:latin typeface="Arial"/>
                <a:cs typeface="Arial"/>
              </a:rPr>
              <a:t>to form </a:t>
            </a:r>
            <a:r>
              <a:rPr sz="1600" b="1" spc="-5" dirty="0">
                <a:latin typeface="Arial"/>
                <a:cs typeface="Arial"/>
              </a:rPr>
              <a:t>quadratic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6884">
              <a:lnSpc>
                <a:spcPct val="100000"/>
              </a:lnSpc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the </a:t>
            </a:r>
            <a:r>
              <a:rPr sz="1600" b="1" spc="-5" dirty="0">
                <a:latin typeface="Arial"/>
                <a:cs typeface="Arial"/>
              </a:rPr>
              <a:t>minima </a:t>
            </a:r>
            <a:r>
              <a:rPr sz="1600" spc="-5" dirty="0">
                <a:latin typeface="Arial"/>
                <a:cs typeface="Arial"/>
              </a:rPr>
              <a:t>of 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5993" y="2120960"/>
            <a:ext cx="500380" cy="954405"/>
          </a:xfrm>
          <a:custGeom>
            <a:avLst/>
            <a:gdLst/>
            <a:ahLst/>
            <a:cxnLst/>
            <a:rect l="l" t="t" r="r" b="b"/>
            <a:pathLst>
              <a:path w="500379" h="954405">
                <a:moveTo>
                  <a:pt x="0" y="0"/>
                </a:moveTo>
                <a:lnTo>
                  <a:pt x="499848" y="95385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8442" y="3050693"/>
            <a:ext cx="181637" cy="216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132884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1" y="1324084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93600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1" y="300289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299811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9198" y="2579761"/>
            <a:ext cx="694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8473" y="3980953"/>
            <a:ext cx="4676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is nice about this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update?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132884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1" y="1324084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93600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1" y="300289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299811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198" y="2460470"/>
            <a:ext cx="7726680" cy="191198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  <a:p>
            <a:pPr marL="3750945" marR="1821180">
              <a:lnSpc>
                <a:spcPct val="100699"/>
              </a:lnSpc>
              <a:spcBef>
                <a:spcPts val="919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hyperparameters!  No learning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rate!</a:t>
            </a:r>
            <a:endParaRPr sz="1800">
              <a:latin typeface="Arial"/>
              <a:cs typeface="Arial"/>
            </a:endParaRPr>
          </a:p>
          <a:p>
            <a:pPr marL="375094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(Though you might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use one in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practice)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42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is nice about this</a:t>
            </a:r>
            <a:r>
              <a:rPr sz="2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update?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132884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1" y="1324084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93600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1" y="300289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299811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9198" y="2579761"/>
            <a:ext cx="694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8473" y="3980953"/>
            <a:ext cx="520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Q2: Why is this bad for deep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132884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1" y="1324084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93600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1" y="300289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299811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198" y="2452793"/>
            <a:ext cx="7315834" cy="19196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  <a:p>
            <a:pPr marL="3818254" marR="451484">
              <a:lnSpc>
                <a:spcPct val="100699"/>
              </a:lnSpc>
              <a:spcBef>
                <a:spcPts val="9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Hessian has O(N^2) elements  Inverting takes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O(N^3)</a:t>
            </a:r>
            <a:endParaRPr sz="1800">
              <a:latin typeface="Arial"/>
              <a:cs typeface="Arial"/>
            </a:endParaRPr>
          </a:p>
          <a:p>
            <a:pPr marL="3818254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 = (Tens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or Hundreds of)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Millions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36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Q2: Why is this bad for deep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1772" y="1690557"/>
            <a:ext cx="769175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Quasi-Newton </a:t>
            </a:r>
            <a:r>
              <a:rPr sz="2400" dirty="0">
                <a:latin typeface="Arial"/>
                <a:cs typeface="Arial"/>
              </a:rPr>
              <a:t>methods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b="1" spc="5" dirty="0">
                <a:latin typeface="Arial"/>
                <a:cs typeface="Arial"/>
              </a:rPr>
              <a:t>BGFS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popular):</a:t>
            </a:r>
            <a:endParaRPr sz="2400">
              <a:latin typeface="Arial"/>
              <a:cs typeface="Arial"/>
            </a:endParaRPr>
          </a:p>
          <a:p>
            <a:pPr marL="342265" marR="5080" algn="just">
              <a:lnSpc>
                <a:spcPts val="2850"/>
              </a:lnSpc>
              <a:spcBef>
                <a:spcPts val="105"/>
              </a:spcBef>
            </a:pPr>
            <a:r>
              <a:rPr sz="2400" i="1" spc="-5" dirty="0">
                <a:latin typeface="Arial"/>
                <a:cs typeface="Arial"/>
              </a:rPr>
              <a:t>instead of inverting the Hessian </a:t>
            </a:r>
            <a:r>
              <a:rPr sz="2400" i="1" dirty="0">
                <a:latin typeface="Arial"/>
                <a:cs typeface="Arial"/>
              </a:rPr>
              <a:t>(O(n^3)), </a:t>
            </a:r>
            <a:r>
              <a:rPr sz="2400" i="1" spc="-5" dirty="0">
                <a:latin typeface="Arial"/>
                <a:cs typeface="Arial"/>
              </a:rPr>
              <a:t>approximate  inverse Hessian with </a:t>
            </a:r>
            <a:r>
              <a:rPr sz="2400" i="1" dirty="0">
                <a:latin typeface="Arial"/>
                <a:cs typeface="Arial"/>
              </a:rPr>
              <a:t>rank 1 </a:t>
            </a:r>
            <a:r>
              <a:rPr sz="2400" i="1" spc="-5" dirty="0">
                <a:latin typeface="Arial"/>
                <a:cs typeface="Arial"/>
              </a:rPr>
              <a:t>updates over time </a:t>
            </a:r>
            <a:r>
              <a:rPr sz="2400" i="1" dirty="0">
                <a:latin typeface="Arial"/>
                <a:cs typeface="Arial"/>
              </a:rPr>
              <a:t>(O(n^2)  </a:t>
            </a:r>
            <a:r>
              <a:rPr sz="2400" i="1" spc="-5" dirty="0">
                <a:latin typeface="Arial"/>
                <a:cs typeface="Arial"/>
              </a:rPr>
              <a:t>each).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marL="342265" indent="-329565">
              <a:lnSpc>
                <a:spcPts val="2865"/>
              </a:lnSpc>
              <a:buFont typeface="Arial"/>
              <a:buChar char="-"/>
              <a:tabLst>
                <a:tab pos="342265" algn="l"/>
                <a:tab pos="342900" algn="l"/>
              </a:tabLst>
            </a:pPr>
            <a:r>
              <a:rPr sz="2400" b="1" spc="-5" dirty="0">
                <a:latin typeface="Arial"/>
                <a:cs typeface="Arial"/>
              </a:rPr>
              <a:t>L-BFGS </a:t>
            </a:r>
            <a:r>
              <a:rPr sz="2400" dirty="0">
                <a:latin typeface="Arial"/>
                <a:cs typeface="Arial"/>
              </a:rPr>
              <a:t>(Limited memory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BFGS):</a:t>
            </a:r>
            <a:endParaRPr sz="2400">
              <a:latin typeface="Arial"/>
              <a:cs typeface="Arial"/>
            </a:endParaRPr>
          </a:p>
          <a:p>
            <a:pPr marL="342265" algn="just">
              <a:lnSpc>
                <a:spcPts val="2865"/>
              </a:lnSpc>
            </a:pPr>
            <a:r>
              <a:rPr sz="2400" i="1" spc="-5" dirty="0">
                <a:latin typeface="Arial"/>
                <a:cs typeface="Arial"/>
              </a:rPr>
              <a:t>Does not form/store the full inverse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Hessian.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9089" y="877748"/>
            <a:ext cx="3324218" cy="533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14338" y="872985"/>
            <a:ext cx="3333750" cy="561975"/>
          </a:xfrm>
          <a:custGeom>
            <a:avLst/>
            <a:gdLst/>
            <a:ahLst/>
            <a:cxnLst/>
            <a:rect l="l" t="t" r="r" b="b"/>
            <a:pathLst>
              <a:path w="3333750" h="561975">
                <a:moveTo>
                  <a:pt x="0" y="0"/>
                </a:moveTo>
                <a:lnTo>
                  <a:pt x="3333743" y="0"/>
                </a:lnTo>
                <a:lnTo>
                  <a:pt x="3333743" y="561973"/>
                </a:lnTo>
                <a:lnTo>
                  <a:pt x="0" y="56197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137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</a:t>
            </a:r>
            <a:r>
              <a:rPr spc="-5" dirty="0"/>
              <a:t>Data</a:t>
            </a:r>
            <a:r>
              <a:rPr spc="-85" dirty="0"/>
              <a:t> </a:t>
            </a:r>
            <a:r>
              <a:rPr spc="-5" dirty="0"/>
              <a:t>Preprocessing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2606994" y="1457197"/>
            <a:ext cx="0" cy="2627630"/>
          </a:xfrm>
          <a:custGeom>
            <a:avLst/>
            <a:gdLst/>
            <a:ahLst/>
            <a:cxnLst/>
            <a:rect l="l" t="t" r="r" b="b"/>
            <a:pathLst>
              <a:path h="2627629">
                <a:moveTo>
                  <a:pt x="0" y="0"/>
                </a:moveTo>
                <a:lnTo>
                  <a:pt x="0" y="262739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7747" y="2770894"/>
            <a:ext cx="3119120" cy="0"/>
          </a:xfrm>
          <a:custGeom>
            <a:avLst/>
            <a:gdLst/>
            <a:ahLst/>
            <a:cxnLst/>
            <a:rect l="l" t="t" r="r" b="b"/>
            <a:pathLst>
              <a:path w="3119120">
                <a:moveTo>
                  <a:pt x="3118493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5095" y="3295768"/>
            <a:ext cx="141899" cy="141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6045" y="3629167"/>
            <a:ext cx="141899" cy="141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4469" y="3962567"/>
            <a:ext cx="141899" cy="141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1244" y="4357891"/>
            <a:ext cx="141899" cy="141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9345" y="3962567"/>
            <a:ext cx="141899" cy="141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2568" y="4084591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4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96368" y="4331941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4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80993" y="3749642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4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72568" y="3936617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4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87943" y="3115493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5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87943" y="3437693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5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11045" y="2149845"/>
            <a:ext cx="726440" cy="2405380"/>
          </a:xfrm>
          <a:custGeom>
            <a:avLst/>
            <a:gdLst/>
            <a:ahLst/>
            <a:cxnLst/>
            <a:rect l="l" t="t" r="r" b="b"/>
            <a:pathLst>
              <a:path w="726439" h="2405379">
                <a:moveTo>
                  <a:pt x="0" y="0"/>
                </a:moveTo>
                <a:lnTo>
                  <a:pt x="725998" y="2405095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86937" y="1457197"/>
            <a:ext cx="0" cy="2627630"/>
          </a:xfrm>
          <a:custGeom>
            <a:avLst/>
            <a:gdLst/>
            <a:ahLst/>
            <a:cxnLst/>
            <a:rect l="l" t="t" r="r" b="b"/>
            <a:pathLst>
              <a:path h="2627629">
                <a:moveTo>
                  <a:pt x="0" y="0"/>
                </a:moveTo>
                <a:lnTo>
                  <a:pt x="0" y="262739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7690" y="2770894"/>
            <a:ext cx="3119120" cy="0"/>
          </a:xfrm>
          <a:custGeom>
            <a:avLst/>
            <a:gdLst/>
            <a:ahLst/>
            <a:cxnLst/>
            <a:rect l="l" t="t" r="r" b="b"/>
            <a:pathLst>
              <a:path w="3119120">
                <a:moveTo>
                  <a:pt x="3118493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7688" y="2380205"/>
            <a:ext cx="141899" cy="105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88638" y="2628369"/>
            <a:ext cx="141899" cy="105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7063" y="2876519"/>
            <a:ext cx="141899" cy="105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3838" y="3170793"/>
            <a:ext cx="141899" cy="105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51938" y="2876519"/>
            <a:ext cx="141899" cy="105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5161" y="2967369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48962" y="3151468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79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33586" y="2718044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25162" y="2857219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0537" y="2246008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40537" y="2485837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307"/>
                </a:moveTo>
                <a:lnTo>
                  <a:pt x="0" y="144307"/>
                </a:lnTo>
                <a:lnTo>
                  <a:pt x="111899" y="0"/>
                </a:lnTo>
                <a:lnTo>
                  <a:pt x="223799" y="1443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7038" y="1393797"/>
            <a:ext cx="746125" cy="2534285"/>
          </a:xfrm>
          <a:custGeom>
            <a:avLst/>
            <a:gdLst/>
            <a:ahLst/>
            <a:cxnLst/>
            <a:rect l="l" t="t" r="r" b="b"/>
            <a:pathLst>
              <a:path w="746125" h="2534285">
                <a:moveTo>
                  <a:pt x="0" y="0"/>
                </a:moveTo>
                <a:lnTo>
                  <a:pt x="746098" y="2534094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74" y="924610"/>
            <a:ext cx="335407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Before normalization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classification </a:t>
            </a:r>
            <a:r>
              <a:rPr sz="1400" spc="-5" dirty="0">
                <a:latin typeface="Arial"/>
                <a:cs typeface="Arial"/>
              </a:rPr>
              <a:t>loss  </a:t>
            </a:r>
            <a:r>
              <a:rPr sz="1400" dirty="0">
                <a:latin typeface="Arial"/>
                <a:cs typeface="Arial"/>
              </a:rPr>
              <a:t>very sensitive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changes </a:t>
            </a:r>
            <a:r>
              <a:rPr sz="1400" spc="-5" dirty="0">
                <a:latin typeface="Arial"/>
                <a:cs typeface="Arial"/>
              </a:rPr>
              <a:t>in weight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matrix;  </a:t>
            </a:r>
            <a:r>
              <a:rPr sz="1400" spc="-5" dirty="0">
                <a:latin typeface="Arial"/>
                <a:cs typeface="Arial"/>
              </a:rPr>
              <a:t>hard to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optimize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9315" y="889660"/>
            <a:ext cx="3461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After normalization</a:t>
            </a:r>
            <a:r>
              <a:rPr sz="1400" spc="-5" dirty="0">
                <a:latin typeface="Arial"/>
                <a:cs typeface="Arial"/>
              </a:rPr>
              <a:t>: less </a:t>
            </a:r>
            <a:r>
              <a:rPr sz="1400" dirty="0">
                <a:latin typeface="Arial"/>
                <a:cs typeface="Arial"/>
              </a:rPr>
              <a:t>sensitive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small  changes </a:t>
            </a:r>
            <a:r>
              <a:rPr sz="1400" spc="-5" dirty="0">
                <a:latin typeface="Arial"/>
                <a:cs typeface="Arial"/>
              </a:rPr>
              <a:t>in weights; easier 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optimize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774" y="427783"/>
            <a:ext cx="1441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L-BFGS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873" y="1249980"/>
            <a:ext cx="8517890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00" b="1" dirty="0">
                <a:latin typeface="Arial"/>
                <a:cs typeface="Arial"/>
              </a:rPr>
              <a:t>-	</a:t>
            </a:r>
            <a:r>
              <a:rPr sz="2400" b="1" spc="-5" dirty="0">
                <a:latin typeface="Arial"/>
                <a:cs typeface="Arial"/>
              </a:rPr>
              <a:t>Usually works very well in </a:t>
            </a:r>
            <a:r>
              <a:rPr sz="2400" b="1" dirty="0">
                <a:latin typeface="Arial"/>
                <a:cs typeface="Arial"/>
              </a:rPr>
              <a:t>full </a:t>
            </a:r>
            <a:r>
              <a:rPr sz="2400" b="1" spc="-5" dirty="0">
                <a:latin typeface="Arial"/>
                <a:cs typeface="Arial"/>
              </a:rPr>
              <a:t>batch, deterministic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mode</a:t>
            </a:r>
            <a:endParaRPr sz="2400">
              <a:latin typeface="Arial"/>
              <a:cs typeface="Arial"/>
            </a:endParaRPr>
          </a:p>
          <a:p>
            <a:pPr marL="342265" marR="29972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latin typeface="Arial"/>
                <a:cs typeface="Arial"/>
              </a:rPr>
              <a:t>i.e. if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a single, </a:t>
            </a:r>
            <a:r>
              <a:rPr sz="2400" spc="-5" dirty="0">
                <a:latin typeface="Arial"/>
                <a:cs typeface="Arial"/>
              </a:rPr>
              <a:t>deterministic f(x) then L-BFGS will  probably work </a:t>
            </a:r>
            <a:r>
              <a:rPr sz="2400" dirty="0">
                <a:latin typeface="Arial"/>
                <a:cs typeface="Arial"/>
              </a:rPr>
              <a:t>very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nicely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342265" marR="179070" indent="-330200" algn="just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- </a:t>
            </a:r>
            <a:r>
              <a:rPr sz="2400" b="1" spc="-5" dirty="0">
                <a:latin typeface="Arial"/>
                <a:cs typeface="Arial"/>
              </a:rPr>
              <a:t>Does not </a:t>
            </a:r>
            <a:r>
              <a:rPr sz="2400" b="1" dirty="0">
                <a:latin typeface="Arial"/>
                <a:cs typeface="Arial"/>
              </a:rPr>
              <a:t>transfer </a:t>
            </a:r>
            <a:r>
              <a:rPr sz="2400" b="1" spc="-5" dirty="0">
                <a:latin typeface="Arial"/>
                <a:cs typeface="Arial"/>
              </a:rPr>
              <a:t>very well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mini-batch </a:t>
            </a:r>
            <a:r>
              <a:rPr sz="2400" b="1" dirty="0">
                <a:latin typeface="Arial"/>
                <a:cs typeface="Arial"/>
              </a:rPr>
              <a:t>setting</a:t>
            </a:r>
            <a:r>
              <a:rPr sz="2400" dirty="0">
                <a:latin typeface="Arial"/>
                <a:cs typeface="Arial"/>
              </a:rPr>
              <a:t>. </a:t>
            </a:r>
            <a:r>
              <a:rPr sz="2400" spc="-5" dirty="0">
                <a:latin typeface="Arial"/>
                <a:cs typeface="Arial"/>
              </a:rPr>
              <a:t>Gives  bad </a:t>
            </a:r>
            <a:r>
              <a:rPr sz="2400" dirty="0">
                <a:latin typeface="Arial"/>
                <a:cs typeface="Arial"/>
              </a:rPr>
              <a:t>results. </a:t>
            </a:r>
            <a:r>
              <a:rPr sz="2400" spc="-5" dirty="0">
                <a:latin typeface="Arial"/>
                <a:cs typeface="Arial"/>
              </a:rPr>
              <a:t>Adapting </a:t>
            </a:r>
            <a:r>
              <a:rPr sz="2400" dirty="0">
                <a:latin typeface="Arial"/>
                <a:cs typeface="Arial"/>
              </a:rPr>
              <a:t>second-order methods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large-scale,  </a:t>
            </a:r>
            <a:r>
              <a:rPr sz="2400" dirty="0">
                <a:latin typeface="Arial"/>
                <a:cs typeface="Arial"/>
              </a:rPr>
              <a:t>stochastic setting </a:t>
            </a:r>
            <a:r>
              <a:rPr sz="2400" spc="-5" dirty="0">
                <a:latin typeface="Arial"/>
                <a:cs typeface="Arial"/>
              </a:rPr>
              <a:t>is an active area 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research.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182412"/>
            <a:ext cx="5734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Le et al, </a:t>
            </a:r>
            <a:r>
              <a:rPr sz="1000" dirty="0">
                <a:latin typeface="Arial"/>
                <a:cs typeface="Arial"/>
              </a:rPr>
              <a:t>“On </a:t>
            </a:r>
            <a:r>
              <a:rPr sz="1000" spc="-5" dirty="0">
                <a:latin typeface="Arial"/>
                <a:cs typeface="Arial"/>
              </a:rPr>
              <a:t>optimization </a:t>
            </a:r>
            <a:r>
              <a:rPr sz="1000" dirty="0">
                <a:latin typeface="Arial"/>
                <a:cs typeface="Arial"/>
              </a:rPr>
              <a:t>methods </a:t>
            </a:r>
            <a:r>
              <a:rPr sz="1000" spc="-5" dirty="0">
                <a:latin typeface="Arial"/>
                <a:cs typeface="Arial"/>
              </a:rPr>
              <a:t>for deep learning, ICML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2011”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Ba et al, </a:t>
            </a:r>
            <a:r>
              <a:rPr sz="1000" dirty="0">
                <a:latin typeface="Arial"/>
                <a:cs typeface="Arial"/>
              </a:rPr>
              <a:t>“Distributed second-order </a:t>
            </a:r>
            <a:r>
              <a:rPr sz="1000" spc="-5" dirty="0">
                <a:latin typeface="Arial"/>
                <a:cs typeface="Arial"/>
              </a:rPr>
              <a:t>optimization using Kronecker-factored approximations”, ICLR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2017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847" y="1632930"/>
            <a:ext cx="7395845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lnSpc>
                <a:spcPts val="2865"/>
              </a:lnSpc>
              <a:spcBef>
                <a:spcPts val="100"/>
              </a:spcBef>
              <a:buFont typeface="Arial"/>
              <a:buChar char="-"/>
              <a:tabLst>
                <a:tab pos="342265" algn="l"/>
                <a:tab pos="342900" algn="l"/>
              </a:tabLst>
            </a:pPr>
            <a:r>
              <a:rPr sz="2400" b="1" spc="-5" dirty="0">
                <a:latin typeface="Arial"/>
                <a:cs typeface="Arial"/>
              </a:rPr>
              <a:t>Adam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good default </a:t>
            </a:r>
            <a:r>
              <a:rPr sz="2400" dirty="0">
                <a:latin typeface="Arial"/>
                <a:cs typeface="Arial"/>
              </a:rPr>
              <a:t>choice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many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cases</a:t>
            </a:r>
            <a:endParaRPr sz="2400">
              <a:latin typeface="Arial"/>
              <a:cs typeface="Arial"/>
            </a:endParaRPr>
          </a:p>
          <a:p>
            <a:pPr marL="342265" marR="5080" indent="-329565">
              <a:lnSpc>
                <a:spcPts val="2850"/>
              </a:lnSpc>
              <a:spcBef>
                <a:spcPts val="105"/>
              </a:spcBef>
              <a:buFont typeface="Arial"/>
              <a:buChar char="-"/>
              <a:tabLst>
                <a:tab pos="342265" algn="l"/>
                <a:tab pos="342900" algn="l"/>
              </a:tabLst>
            </a:pPr>
            <a:r>
              <a:rPr sz="2400" b="1" spc="-5" dirty="0">
                <a:latin typeface="Arial"/>
                <a:cs typeface="Arial"/>
              </a:rPr>
              <a:t>SGD+Momentum </a:t>
            </a:r>
            <a:r>
              <a:rPr sz="2400" spc="-5" dirty="0">
                <a:latin typeface="Arial"/>
                <a:cs typeface="Arial"/>
              </a:rPr>
              <a:t>with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decay often  outperforms Adam by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bit, but </a:t>
            </a:r>
            <a:r>
              <a:rPr sz="2400" dirty="0">
                <a:latin typeface="Arial"/>
                <a:cs typeface="Arial"/>
              </a:rPr>
              <a:t>requires more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tuning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-"/>
            </a:pPr>
            <a:endParaRPr sz="2350">
              <a:latin typeface="Times New Roman"/>
              <a:cs typeface="Times New Roman"/>
            </a:endParaRPr>
          </a:p>
          <a:p>
            <a:pPr marL="342265" indent="-329565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-5" dirty="0">
                <a:latin typeface="Arial"/>
                <a:cs typeface="Arial"/>
              </a:rPr>
              <a:t>afford to do full batch updates then try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  <a:p>
            <a:pPr marL="342265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L-BFGS </a:t>
            </a:r>
            <a:r>
              <a:rPr sz="1800" dirty="0">
                <a:latin typeface="Arial"/>
                <a:cs typeface="Arial"/>
              </a:rPr>
              <a:t>(and </a:t>
            </a:r>
            <a:r>
              <a:rPr sz="1800" spc="-5" dirty="0">
                <a:latin typeface="Arial"/>
                <a:cs typeface="Arial"/>
              </a:rPr>
              <a:t>don’t forget to disable all </a:t>
            </a:r>
            <a:r>
              <a:rPr sz="1800" dirty="0">
                <a:latin typeface="Arial"/>
                <a:cs typeface="Arial"/>
              </a:rPr>
              <a:t>sources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23" y="186886"/>
            <a:ext cx="2259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</a:t>
            </a:r>
            <a:r>
              <a:rPr spc="-100" dirty="0"/>
              <a:t> </a:t>
            </a:r>
            <a:r>
              <a:rPr spc="-5" dirty="0"/>
              <a:t>practice: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9047" y="929116"/>
            <a:ext cx="6530698" cy="2349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483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Beyond Training</a:t>
            </a:r>
            <a:r>
              <a:rPr spc="-90" dirty="0"/>
              <a:t> </a:t>
            </a:r>
            <a:r>
              <a:rPr spc="-5" dirty="0"/>
              <a:t>Error</a:t>
            </a:r>
          </a:p>
        </p:txBody>
      </p:sp>
      <p:sp>
        <p:nvSpPr>
          <p:cNvPr id="4" name="object 4"/>
          <p:cNvSpPr/>
          <p:nvPr/>
        </p:nvSpPr>
        <p:spPr>
          <a:xfrm>
            <a:off x="2172195" y="2898694"/>
            <a:ext cx="0" cy="1065530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1064997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1205" y="2802719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522" y="3977383"/>
            <a:ext cx="23641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Better optimization algorithms  help </a:t>
            </a:r>
            <a:r>
              <a:rPr sz="1400" dirty="0">
                <a:latin typeface="Arial"/>
                <a:cs typeface="Arial"/>
              </a:rPr>
              <a:t>reduce </a:t>
            </a:r>
            <a:r>
              <a:rPr sz="1400" spc="-5" dirty="0">
                <a:latin typeface="Arial"/>
                <a:cs typeface="Arial"/>
              </a:rPr>
              <a:t>training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6612" y="2898694"/>
            <a:ext cx="0" cy="1065530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1064997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5612" y="2802719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90942" y="3977383"/>
            <a:ext cx="29775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But we </a:t>
            </a:r>
            <a:r>
              <a:rPr sz="1400" dirty="0">
                <a:latin typeface="Arial"/>
                <a:cs typeface="Arial"/>
              </a:rPr>
              <a:t>really care </a:t>
            </a:r>
            <a:r>
              <a:rPr sz="1400" spc="-5" dirty="0">
                <a:latin typeface="Arial"/>
                <a:cs typeface="Arial"/>
              </a:rPr>
              <a:t>about error on new  data </a:t>
            </a:r>
            <a:r>
              <a:rPr sz="1400" dirty="0">
                <a:latin typeface="Arial"/>
                <a:cs typeface="Arial"/>
              </a:rPr>
              <a:t>- </a:t>
            </a:r>
            <a:r>
              <a:rPr sz="1400" spc="-5" dirty="0">
                <a:latin typeface="Arial"/>
                <a:cs typeface="Arial"/>
              </a:rPr>
              <a:t>how to </a:t>
            </a:r>
            <a:r>
              <a:rPr sz="1400" dirty="0">
                <a:latin typeface="Arial"/>
                <a:cs typeface="Arial"/>
              </a:rPr>
              <a:t>reduce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gap?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22261" y="2330545"/>
            <a:ext cx="0" cy="544830"/>
          </a:xfrm>
          <a:custGeom>
            <a:avLst/>
            <a:gdLst/>
            <a:ahLst/>
            <a:cxnLst/>
            <a:rect l="l" t="t" r="r" b="b"/>
            <a:pathLst>
              <a:path h="544830">
                <a:moveTo>
                  <a:pt x="0" y="0"/>
                </a:moveTo>
                <a:lnTo>
                  <a:pt x="0" y="544798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990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Early</a:t>
            </a:r>
            <a:r>
              <a:rPr spc="-95" dirty="0"/>
              <a:t> </a:t>
            </a:r>
            <a:r>
              <a:rPr spc="-5" dirty="0"/>
              <a:t>Stopping</a:t>
            </a:r>
          </a:p>
        </p:txBody>
      </p:sp>
      <p:sp>
        <p:nvSpPr>
          <p:cNvPr id="3" name="object 3"/>
          <p:cNvSpPr/>
          <p:nvPr/>
        </p:nvSpPr>
        <p:spPr>
          <a:xfrm>
            <a:off x="1142997" y="1720321"/>
            <a:ext cx="0" cy="1553210"/>
          </a:xfrm>
          <a:custGeom>
            <a:avLst/>
            <a:gdLst/>
            <a:ahLst/>
            <a:cxnLst/>
            <a:rect l="l" t="t" r="r" b="b"/>
            <a:pathLst>
              <a:path h="1553210">
                <a:moveTo>
                  <a:pt x="0" y="1552796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2847" y="3273118"/>
            <a:ext cx="2275205" cy="0"/>
          </a:xfrm>
          <a:custGeom>
            <a:avLst/>
            <a:gdLst/>
            <a:ahLst/>
            <a:cxnLst/>
            <a:rect l="l" t="t" r="r" b="b"/>
            <a:pathLst>
              <a:path w="2275204">
                <a:moveTo>
                  <a:pt x="22745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9997" y="1754896"/>
            <a:ext cx="2118995" cy="1443355"/>
          </a:xfrm>
          <a:custGeom>
            <a:avLst/>
            <a:gdLst/>
            <a:ahLst/>
            <a:cxnLst/>
            <a:rect l="l" t="t" r="r" b="b"/>
            <a:pathLst>
              <a:path w="2118995" h="1443355">
                <a:moveTo>
                  <a:pt x="0" y="0"/>
                </a:moveTo>
                <a:lnTo>
                  <a:pt x="18915" y="52053"/>
                </a:lnTo>
                <a:lnTo>
                  <a:pt x="38559" y="119076"/>
                </a:lnTo>
                <a:lnTo>
                  <a:pt x="48806" y="157472"/>
                </a:lnTo>
                <a:lnTo>
                  <a:pt x="59417" y="198738"/>
                </a:lnTo>
                <a:lnTo>
                  <a:pt x="70451" y="242581"/>
                </a:lnTo>
                <a:lnTo>
                  <a:pt x="81970" y="288710"/>
                </a:lnTo>
                <a:lnTo>
                  <a:pt x="94033" y="336835"/>
                </a:lnTo>
                <a:lnTo>
                  <a:pt x="106701" y="386663"/>
                </a:lnTo>
                <a:lnTo>
                  <a:pt x="120035" y="437905"/>
                </a:lnTo>
                <a:lnTo>
                  <a:pt x="134094" y="490269"/>
                </a:lnTo>
                <a:lnTo>
                  <a:pt x="148939" y="543464"/>
                </a:lnTo>
                <a:lnTo>
                  <a:pt x="164631" y="597198"/>
                </a:lnTo>
                <a:lnTo>
                  <a:pt x="181230" y="651181"/>
                </a:lnTo>
                <a:lnTo>
                  <a:pt x="198795" y="705121"/>
                </a:lnTo>
                <a:lnTo>
                  <a:pt x="217388" y="758727"/>
                </a:lnTo>
                <a:lnTo>
                  <a:pt x="237069" y="811709"/>
                </a:lnTo>
                <a:lnTo>
                  <a:pt x="257899" y="863774"/>
                </a:lnTo>
                <a:lnTo>
                  <a:pt x="279936" y="914633"/>
                </a:lnTo>
                <a:lnTo>
                  <a:pt x="303243" y="963993"/>
                </a:lnTo>
                <a:lnTo>
                  <a:pt x="327879" y="1011563"/>
                </a:lnTo>
                <a:lnTo>
                  <a:pt x="353905" y="1057053"/>
                </a:lnTo>
                <a:lnTo>
                  <a:pt x="381381" y="1100171"/>
                </a:lnTo>
                <a:lnTo>
                  <a:pt x="410367" y="1140627"/>
                </a:lnTo>
                <a:lnTo>
                  <a:pt x="440924" y="1178128"/>
                </a:lnTo>
                <a:lnTo>
                  <a:pt x="473112" y="1212384"/>
                </a:lnTo>
                <a:lnTo>
                  <a:pt x="506992" y="1243104"/>
                </a:lnTo>
                <a:lnTo>
                  <a:pt x="542623" y="1269997"/>
                </a:lnTo>
                <a:lnTo>
                  <a:pt x="576360" y="1290948"/>
                </a:lnTo>
                <a:lnTo>
                  <a:pt x="613223" y="1310121"/>
                </a:lnTo>
                <a:lnTo>
                  <a:pt x="652996" y="1327593"/>
                </a:lnTo>
                <a:lnTo>
                  <a:pt x="695460" y="1343441"/>
                </a:lnTo>
                <a:lnTo>
                  <a:pt x="740398" y="1357742"/>
                </a:lnTo>
                <a:lnTo>
                  <a:pt x="787592" y="1370574"/>
                </a:lnTo>
                <a:lnTo>
                  <a:pt x="836824" y="1382012"/>
                </a:lnTo>
                <a:lnTo>
                  <a:pt x="887876" y="1392136"/>
                </a:lnTo>
                <a:lnTo>
                  <a:pt x="940530" y="1401021"/>
                </a:lnTo>
                <a:lnTo>
                  <a:pt x="994569" y="1408744"/>
                </a:lnTo>
                <a:lnTo>
                  <a:pt x="1049775" y="1415384"/>
                </a:lnTo>
                <a:lnTo>
                  <a:pt x="1105930" y="1421016"/>
                </a:lnTo>
                <a:lnTo>
                  <a:pt x="1162816" y="1425718"/>
                </a:lnTo>
                <a:lnTo>
                  <a:pt x="1220215" y="1429568"/>
                </a:lnTo>
                <a:lnTo>
                  <a:pt x="1277909" y="1432641"/>
                </a:lnTo>
                <a:lnTo>
                  <a:pt x="1335681" y="1435016"/>
                </a:lnTo>
                <a:lnTo>
                  <a:pt x="1393313" y="1436769"/>
                </a:lnTo>
                <a:lnTo>
                  <a:pt x="1450586" y="1437978"/>
                </a:lnTo>
                <a:lnTo>
                  <a:pt x="1507284" y="1438719"/>
                </a:lnTo>
                <a:lnTo>
                  <a:pt x="1563188" y="1439070"/>
                </a:lnTo>
                <a:lnTo>
                  <a:pt x="1618080" y="1439108"/>
                </a:lnTo>
                <a:lnTo>
                  <a:pt x="1671743" y="1438910"/>
                </a:lnTo>
                <a:lnTo>
                  <a:pt x="1723959" y="1438552"/>
                </a:lnTo>
                <a:lnTo>
                  <a:pt x="1774510" y="1438113"/>
                </a:lnTo>
                <a:lnTo>
                  <a:pt x="1823177" y="1437669"/>
                </a:lnTo>
                <a:lnTo>
                  <a:pt x="1869744" y="1437297"/>
                </a:lnTo>
                <a:lnTo>
                  <a:pt x="1913993" y="1437075"/>
                </a:lnTo>
                <a:lnTo>
                  <a:pt x="1955705" y="1437079"/>
                </a:lnTo>
                <a:lnTo>
                  <a:pt x="1994663" y="1437387"/>
                </a:lnTo>
                <a:lnTo>
                  <a:pt x="2030649" y="1438076"/>
                </a:lnTo>
                <a:lnTo>
                  <a:pt x="2063444" y="1439222"/>
                </a:lnTo>
                <a:lnTo>
                  <a:pt x="2092833" y="1440903"/>
                </a:lnTo>
                <a:lnTo>
                  <a:pt x="2118595" y="1443197"/>
                </a:lnTo>
              </a:path>
            </a:pathLst>
          </a:custGeom>
          <a:ln w="1142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08669" y="3377421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Iteration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123" y="1818772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6839" y="1690846"/>
            <a:ext cx="0" cy="1553210"/>
          </a:xfrm>
          <a:custGeom>
            <a:avLst/>
            <a:gdLst/>
            <a:ahLst/>
            <a:cxnLst/>
            <a:rect l="l" t="t" r="r" b="b"/>
            <a:pathLst>
              <a:path h="1553210">
                <a:moveTo>
                  <a:pt x="0" y="1552796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6689" y="3243643"/>
            <a:ext cx="2275205" cy="0"/>
          </a:xfrm>
          <a:custGeom>
            <a:avLst/>
            <a:gdLst/>
            <a:ahLst/>
            <a:cxnLst/>
            <a:rect l="l" t="t" r="r" b="b"/>
            <a:pathLst>
              <a:path w="2275204">
                <a:moveTo>
                  <a:pt x="22745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32511" y="3347951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Iteration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6479" y="1789302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85739" y="1737571"/>
            <a:ext cx="2084070" cy="1420495"/>
          </a:xfrm>
          <a:custGeom>
            <a:avLst/>
            <a:gdLst/>
            <a:ahLst/>
            <a:cxnLst/>
            <a:rect l="l" t="t" r="r" b="b"/>
            <a:pathLst>
              <a:path w="2084070" h="1420495">
                <a:moveTo>
                  <a:pt x="0" y="1420097"/>
                </a:moveTo>
                <a:lnTo>
                  <a:pt x="26213" y="1371917"/>
                </a:lnTo>
                <a:lnTo>
                  <a:pt x="53944" y="1308983"/>
                </a:lnTo>
                <a:lnTo>
                  <a:pt x="68871" y="1272892"/>
                </a:lnTo>
                <a:lnTo>
                  <a:pt x="84768" y="1234204"/>
                </a:lnTo>
                <a:lnTo>
                  <a:pt x="101833" y="1193281"/>
                </a:lnTo>
                <a:lnTo>
                  <a:pt x="120262" y="1150489"/>
                </a:lnTo>
                <a:lnTo>
                  <a:pt x="140253" y="1106190"/>
                </a:lnTo>
                <a:lnTo>
                  <a:pt x="162002" y="1060747"/>
                </a:lnTo>
                <a:lnTo>
                  <a:pt x="185707" y="1014526"/>
                </a:lnTo>
                <a:lnTo>
                  <a:pt x="211564" y="967889"/>
                </a:lnTo>
                <a:lnTo>
                  <a:pt x="239770" y="921200"/>
                </a:lnTo>
                <a:lnTo>
                  <a:pt x="270523" y="874823"/>
                </a:lnTo>
                <a:lnTo>
                  <a:pt x="304020" y="829121"/>
                </a:lnTo>
                <a:lnTo>
                  <a:pt x="340456" y="784459"/>
                </a:lnTo>
                <a:lnTo>
                  <a:pt x="380031" y="741199"/>
                </a:lnTo>
                <a:lnTo>
                  <a:pt x="422939" y="699706"/>
                </a:lnTo>
                <a:lnTo>
                  <a:pt x="469380" y="660343"/>
                </a:lnTo>
                <a:lnTo>
                  <a:pt x="519548" y="623473"/>
                </a:lnTo>
                <a:lnTo>
                  <a:pt x="552765" y="601836"/>
                </a:lnTo>
                <a:lnTo>
                  <a:pt x="589119" y="579981"/>
                </a:lnTo>
                <a:lnTo>
                  <a:pt x="628393" y="557947"/>
                </a:lnTo>
                <a:lnTo>
                  <a:pt x="670369" y="535772"/>
                </a:lnTo>
                <a:lnTo>
                  <a:pt x="714829" y="513492"/>
                </a:lnTo>
                <a:lnTo>
                  <a:pt x="761556" y="491146"/>
                </a:lnTo>
                <a:lnTo>
                  <a:pt x="810331" y="468770"/>
                </a:lnTo>
                <a:lnTo>
                  <a:pt x="860937" y="446404"/>
                </a:lnTo>
                <a:lnTo>
                  <a:pt x="913156" y="424083"/>
                </a:lnTo>
                <a:lnTo>
                  <a:pt x="966770" y="401847"/>
                </a:lnTo>
                <a:lnTo>
                  <a:pt x="1021561" y="379732"/>
                </a:lnTo>
                <a:lnTo>
                  <a:pt x="1077312" y="357775"/>
                </a:lnTo>
                <a:lnTo>
                  <a:pt x="1133805" y="336016"/>
                </a:lnTo>
                <a:lnTo>
                  <a:pt x="1190821" y="314490"/>
                </a:lnTo>
                <a:lnTo>
                  <a:pt x="1248144" y="293236"/>
                </a:lnTo>
                <a:lnTo>
                  <a:pt x="1305555" y="272292"/>
                </a:lnTo>
                <a:lnTo>
                  <a:pt x="1362836" y="251695"/>
                </a:lnTo>
                <a:lnTo>
                  <a:pt x="1419769" y="231482"/>
                </a:lnTo>
                <a:lnTo>
                  <a:pt x="1476138" y="211691"/>
                </a:lnTo>
                <a:lnTo>
                  <a:pt x="1531723" y="192360"/>
                </a:lnTo>
                <a:lnTo>
                  <a:pt x="1586308" y="173527"/>
                </a:lnTo>
                <a:lnTo>
                  <a:pt x="1639674" y="155228"/>
                </a:lnTo>
                <a:lnTo>
                  <a:pt x="1691603" y="137502"/>
                </a:lnTo>
                <a:lnTo>
                  <a:pt x="1741879" y="120386"/>
                </a:lnTo>
                <a:lnTo>
                  <a:pt x="1790282" y="103918"/>
                </a:lnTo>
                <a:lnTo>
                  <a:pt x="1836595" y="88135"/>
                </a:lnTo>
                <a:lnTo>
                  <a:pt x="1880600" y="73074"/>
                </a:lnTo>
                <a:lnTo>
                  <a:pt x="1922079" y="58775"/>
                </a:lnTo>
                <a:lnTo>
                  <a:pt x="1960816" y="45273"/>
                </a:lnTo>
                <a:lnTo>
                  <a:pt x="2029187" y="20815"/>
                </a:lnTo>
                <a:lnTo>
                  <a:pt x="2058386" y="9933"/>
                </a:lnTo>
                <a:lnTo>
                  <a:pt x="2083970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72339" y="2350293"/>
            <a:ext cx="2240280" cy="848360"/>
          </a:xfrm>
          <a:custGeom>
            <a:avLst/>
            <a:gdLst/>
            <a:ahLst/>
            <a:cxnLst/>
            <a:rect l="l" t="t" r="r" b="b"/>
            <a:pathLst>
              <a:path w="2240279" h="848360">
                <a:moveTo>
                  <a:pt x="0" y="847774"/>
                </a:moveTo>
                <a:lnTo>
                  <a:pt x="33403" y="795072"/>
                </a:lnTo>
                <a:lnTo>
                  <a:pt x="53320" y="760792"/>
                </a:lnTo>
                <a:lnTo>
                  <a:pt x="75214" y="722155"/>
                </a:lnTo>
                <a:lnTo>
                  <a:pt x="98961" y="679860"/>
                </a:lnTo>
                <a:lnTo>
                  <a:pt x="124436" y="634605"/>
                </a:lnTo>
                <a:lnTo>
                  <a:pt x="151515" y="587087"/>
                </a:lnTo>
                <a:lnTo>
                  <a:pt x="180072" y="538004"/>
                </a:lnTo>
                <a:lnTo>
                  <a:pt x="209983" y="488055"/>
                </a:lnTo>
                <a:lnTo>
                  <a:pt x="241124" y="437936"/>
                </a:lnTo>
                <a:lnTo>
                  <a:pt x="273370" y="388346"/>
                </a:lnTo>
                <a:lnTo>
                  <a:pt x="306595" y="339983"/>
                </a:lnTo>
                <a:lnTo>
                  <a:pt x="340676" y="293544"/>
                </a:lnTo>
                <a:lnTo>
                  <a:pt x="375488" y="249727"/>
                </a:lnTo>
                <a:lnTo>
                  <a:pt x="410906" y="209230"/>
                </a:lnTo>
                <a:lnTo>
                  <a:pt x="446805" y="172751"/>
                </a:lnTo>
                <a:lnTo>
                  <a:pt x="483061" y="140988"/>
                </a:lnTo>
                <a:lnTo>
                  <a:pt x="519548" y="114638"/>
                </a:lnTo>
                <a:lnTo>
                  <a:pt x="558981" y="91540"/>
                </a:lnTo>
                <a:lnTo>
                  <a:pt x="599800" y="71668"/>
                </a:lnTo>
                <a:lnTo>
                  <a:pt x="641914" y="54793"/>
                </a:lnTo>
                <a:lnTo>
                  <a:pt x="685232" y="40687"/>
                </a:lnTo>
                <a:lnTo>
                  <a:pt x="729661" y="29120"/>
                </a:lnTo>
                <a:lnTo>
                  <a:pt x="775110" y="19863"/>
                </a:lnTo>
                <a:lnTo>
                  <a:pt x="821488" y="12687"/>
                </a:lnTo>
                <a:lnTo>
                  <a:pt x="868702" y="7362"/>
                </a:lnTo>
                <a:lnTo>
                  <a:pt x="916662" y="3660"/>
                </a:lnTo>
                <a:lnTo>
                  <a:pt x="965275" y="1352"/>
                </a:lnTo>
                <a:lnTo>
                  <a:pt x="1014450" y="208"/>
                </a:lnTo>
                <a:lnTo>
                  <a:pt x="1064096" y="0"/>
                </a:lnTo>
                <a:lnTo>
                  <a:pt x="1114120" y="497"/>
                </a:lnTo>
                <a:lnTo>
                  <a:pt x="1164432" y="1471"/>
                </a:lnTo>
                <a:lnTo>
                  <a:pt x="1214938" y="2693"/>
                </a:lnTo>
                <a:lnTo>
                  <a:pt x="1265549" y="3933"/>
                </a:lnTo>
                <a:lnTo>
                  <a:pt x="1316172" y="4963"/>
                </a:lnTo>
                <a:lnTo>
                  <a:pt x="1365683" y="6711"/>
                </a:lnTo>
                <a:lnTo>
                  <a:pt x="1418288" y="10220"/>
                </a:lnTo>
                <a:lnTo>
                  <a:pt x="1473448" y="15291"/>
                </a:lnTo>
                <a:lnTo>
                  <a:pt x="1530621" y="21724"/>
                </a:lnTo>
                <a:lnTo>
                  <a:pt x="1589268" y="29321"/>
                </a:lnTo>
                <a:lnTo>
                  <a:pt x="1648847" y="37883"/>
                </a:lnTo>
                <a:lnTo>
                  <a:pt x="1708819" y="47212"/>
                </a:lnTo>
                <a:lnTo>
                  <a:pt x="1768642" y="57107"/>
                </a:lnTo>
                <a:lnTo>
                  <a:pt x="1827777" y="67371"/>
                </a:lnTo>
                <a:lnTo>
                  <a:pt x="1885683" y="77804"/>
                </a:lnTo>
                <a:lnTo>
                  <a:pt x="1941819" y="88207"/>
                </a:lnTo>
                <a:lnTo>
                  <a:pt x="1995645" y="98382"/>
                </a:lnTo>
                <a:lnTo>
                  <a:pt x="2046620" y="108129"/>
                </a:lnTo>
                <a:lnTo>
                  <a:pt x="2094204" y="117249"/>
                </a:lnTo>
                <a:lnTo>
                  <a:pt x="2137857" y="125544"/>
                </a:lnTo>
                <a:lnTo>
                  <a:pt x="2177037" y="132815"/>
                </a:lnTo>
                <a:lnTo>
                  <a:pt x="2211205" y="138863"/>
                </a:lnTo>
                <a:lnTo>
                  <a:pt x="2239820" y="143488"/>
                </a:lnTo>
              </a:path>
            </a:pathLst>
          </a:custGeom>
          <a:ln w="7619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04989" y="1432001"/>
            <a:ext cx="5835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Train  </a:t>
            </a:r>
            <a:r>
              <a:rPr sz="1800" b="1" spc="-5" dirty="0">
                <a:solidFill>
                  <a:srgbClr val="FF9900"/>
                </a:solidFill>
                <a:latin typeface="Arial"/>
                <a:cs typeface="Arial"/>
              </a:rPr>
              <a:t>Val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19262" y="2539494"/>
            <a:ext cx="0" cy="306705"/>
          </a:xfrm>
          <a:custGeom>
            <a:avLst/>
            <a:gdLst/>
            <a:ahLst/>
            <a:cxnLst/>
            <a:rect l="l" t="t" r="r" b="b"/>
            <a:pathLst>
              <a:path h="306705">
                <a:moveTo>
                  <a:pt x="0" y="3064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3537" y="24962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3537" y="249626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770640" y="2922670"/>
            <a:ext cx="1224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Stop training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4198" y="3882800"/>
            <a:ext cx="726757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Stop training the </a:t>
            </a:r>
            <a:r>
              <a:rPr sz="1400" dirty="0">
                <a:latin typeface="Arial"/>
                <a:cs typeface="Arial"/>
              </a:rPr>
              <a:t>model </a:t>
            </a:r>
            <a:r>
              <a:rPr sz="1400" spc="-5" dirty="0">
                <a:latin typeface="Arial"/>
                <a:cs typeface="Arial"/>
              </a:rPr>
              <a:t>when accuracy on the </a:t>
            </a:r>
            <a:r>
              <a:rPr sz="1400" dirty="0">
                <a:latin typeface="Arial"/>
                <a:cs typeface="Arial"/>
              </a:rPr>
              <a:t>validation set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decreases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Or train for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long time, but always </a:t>
            </a:r>
            <a:r>
              <a:rPr sz="1400" dirty="0">
                <a:latin typeface="Arial"/>
                <a:cs typeface="Arial"/>
              </a:rPr>
              <a:t>keep </a:t>
            </a:r>
            <a:r>
              <a:rPr sz="1400" spc="-5" dirty="0">
                <a:latin typeface="Arial"/>
                <a:cs typeface="Arial"/>
              </a:rPr>
              <a:t>track of the </a:t>
            </a:r>
            <a:r>
              <a:rPr sz="1400" dirty="0">
                <a:latin typeface="Arial"/>
                <a:cs typeface="Arial"/>
              </a:rPr>
              <a:t>model snapshot </a:t>
            </a:r>
            <a:r>
              <a:rPr sz="1400" spc="-5" dirty="0">
                <a:latin typeface="Arial"/>
                <a:cs typeface="Arial"/>
              </a:rPr>
              <a:t>that worked best 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674" y="1271229"/>
            <a:ext cx="6390640" cy="206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Train </a:t>
            </a:r>
            <a:r>
              <a:rPr sz="3000" dirty="0">
                <a:latin typeface="Arial"/>
                <a:cs typeface="Arial"/>
              </a:rPr>
              <a:t>multiple </a:t>
            </a:r>
            <a:r>
              <a:rPr sz="3000" spc="-5" dirty="0">
                <a:latin typeface="Arial"/>
                <a:cs typeface="Arial"/>
              </a:rPr>
              <a:t>independent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models</a:t>
            </a:r>
            <a:endParaRPr sz="3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At test time average their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results</a:t>
            </a:r>
            <a:endParaRPr sz="3000">
              <a:latin typeface="Arial"/>
              <a:cs typeface="Arial"/>
            </a:endParaRPr>
          </a:p>
          <a:p>
            <a:pPr marL="558800">
              <a:lnSpc>
                <a:spcPct val="100000"/>
              </a:lnSpc>
              <a:spcBef>
                <a:spcPts val="60"/>
              </a:spcBef>
            </a:pPr>
            <a:r>
              <a:rPr sz="1400" dirty="0">
                <a:latin typeface="Arial"/>
                <a:cs typeface="Arial"/>
              </a:rPr>
              <a:t>(Take </a:t>
            </a:r>
            <a:r>
              <a:rPr sz="1400" spc="-5" dirty="0">
                <a:latin typeface="Arial"/>
                <a:cs typeface="Arial"/>
              </a:rPr>
              <a:t>average of predicted probability distributions, then </a:t>
            </a:r>
            <a:r>
              <a:rPr sz="1400" dirty="0">
                <a:latin typeface="Arial"/>
                <a:cs typeface="Arial"/>
              </a:rPr>
              <a:t>choose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argmax)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sz="3000" spc="-10" dirty="0">
                <a:latin typeface="Arial"/>
                <a:cs typeface="Arial"/>
              </a:rPr>
              <a:t>Enjoy </a:t>
            </a:r>
            <a:r>
              <a:rPr sz="3000" spc="-5" dirty="0">
                <a:latin typeface="Arial"/>
                <a:cs typeface="Arial"/>
              </a:rPr>
              <a:t>2% extra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performance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5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90" dirty="0"/>
              <a:t> </a:t>
            </a:r>
            <a:r>
              <a:rPr spc="-5" dirty="0"/>
              <a:t>Ensembles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97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spc="-10" dirty="0"/>
              <a:t>Ensembles: Tips </a:t>
            </a:r>
            <a:r>
              <a:rPr spc="-5" dirty="0"/>
              <a:t>and</a:t>
            </a:r>
            <a:r>
              <a:rPr spc="-80" dirty="0"/>
              <a:t> </a:t>
            </a:r>
            <a:r>
              <a:rPr spc="-5" dirty="0"/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822" y="822292"/>
            <a:ext cx="706374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Instead of training independent </a:t>
            </a:r>
            <a:r>
              <a:rPr sz="2400" dirty="0">
                <a:latin typeface="Arial"/>
                <a:cs typeface="Arial"/>
              </a:rPr>
              <a:t>models,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multiple  snapshots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 single model </a:t>
            </a:r>
            <a:r>
              <a:rPr sz="2400" spc="-5" dirty="0">
                <a:latin typeface="Arial"/>
                <a:cs typeface="Arial"/>
              </a:rPr>
              <a:t>during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57" y="1853042"/>
            <a:ext cx="2673562" cy="219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549" y="4183857"/>
            <a:ext cx="3844290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Loshchilov and Hutter, </a:t>
            </a:r>
            <a:r>
              <a:rPr sz="800" dirty="0">
                <a:latin typeface="Arial"/>
                <a:cs typeface="Arial"/>
              </a:rPr>
              <a:t>“SGDR: </a:t>
            </a:r>
            <a:r>
              <a:rPr sz="800" spc="-5" dirty="0">
                <a:latin typeface="Arial"/>
                <a:cs typeface="Arial"/>
              </a:rPr>
              <a:t>Stochastic gradient descent with </a:t>
            </a:r>
            <a:r>
              <a:rPr sz="800" dirty="0">
                <a:latin typeface="Arial"/>
                <a:cs typeface="Arial"/>
              </a:rPr>
              <a:t>restarts”, </a:t>
            </a:r>
            <a:r>
              <a:rPr sz="800" spc="-5" dirty="0">
                <a:latin typeface="Arial"/>
                <a:cs typeface="Arial"/>
              </a:rPr>
              <a:t>arXiv 2016  Huang et al, </a:t>
            </a:r>
            <a:r>
              <a:rPr sz="800" dirty="0">
                <a:latin typeface="Arial"/>
                <a:cs typeface="Arial"/>
              </a:rPr>
              <a:t>“Snapshot </a:t>
            </a:r>
            <a:r>
              <a:rPr sz="800" spc="-5" dirty="0">
                <a:latin typeface="Arial"/>
                <a:cs typeface="Arial"/>
              </a:rPr>
              <a:t>ensembles: train 1, get </a:t>
            </a:r>
            <a:r>
              <a:rPr sz="800" dirty="0">
                <a:latin typeface="Arial"/>
                <a:cs typeface="Arial"/>
              </a:rPr>
              <a:t>M </a:t>
            </a:r>
            <a:r>
              <a:rPr sz="800" spc="-5" dirty="0">
                <a:latin typeface="Arial"/>
                <a:cs typeface="Arial"/>
              </a:rPr>
              <a:t>for free”, ICLR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Yixuan Li and Geoff Pleiss, 2017. Reproduced with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97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spc="-10" dirty="0"/>
              <a:t>Ensembles: Tips </a:t>
            </a:r>
            <a:r>
              <a:rPr spc="-5" dirty="0"/>
              <a:t>and</a:t>
            </a:r>
            <a:r>
              <a:rPr spc="-80" dirty="0"/>
              <a:t> </a:t>
            </a:r>
            <a:r>
              <a:rPr spc="-5" dirty="0"/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822" y="822292"/>
            <a:ext cx="706374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Instead of training independent </a:t>
            </a:r>
            <a:r>
              <a:rPr sz="2400" dirty="0">
                <a:latin typeface="Arial"/>
                <a:cs typeface="Arial"/>
              </a:rPr>
              <a:t>models,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multiple  snapshots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 single model </a:t>
            </a:r>
            <a:r>
              <a:rPr sz="2400" spc="-5" dirty="0">
                <a:latin typeface="Arial"/>
                <a:cs typeface="Arial"/>
              </a:rPr>
              <a:t>during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37" y="1853044"/>
            <a:ext cx="5502070" cy="219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1469" y="1875184"/>
            <a:ext cx="2489103" cy="2212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4909" y="4076453"/>
            <a:ext cx="27222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Cyclic learning </a:t>
            </a:r>
            <a:r>
              <a:rPr sz="1400" dirty="0">
                <a:latin typeface="Arial"/>
                <a:cs typeface="Arial"/>
              </a:rPr>
              <a:t>rate schedules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 make </a:t>
            </a:r>
            <a:r>
              <a:rPr sz="1400" spc="-5" dirty="0">
                <a:latin typeface="Arial"/>
                <a:cs typeface="Arial"/>
              </a:rPr>
              <a:t>this work even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better!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4704893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49" y="4183857"/>
            <a:ext cx="3844290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Loshchilov and Hutter, </a:t>
            </a:r>
            <a:r>
              <a:rPr sz="800" dirty="0">
                <a:latin typeface="Arial"/>
                <a:cs typeface="Arial"/>
              </a:rPr>
              <a:t>“SGDR: </a:t>
            </a:r>
            <a:r>
              <a:rPr sz="800" spc="-5" dirty="0">
                <a:latin typeface="Arial"/>
                <a:cs typeface="Arial"/>
              </a:rPr>
              <a:t>Stochastic gradient descent with </a:t>
            </a:r>
            <a:r>
              <a:rPr sz="800" dirty="0">
                <a:latin typeface="Arial"/>
                <a:cs typeface="Arial"/>
              </a:rPr>
              <a:t>restarts”, </a:t>
            </a:r>
            <a:r>
              <a:rPr sz="800" spc="-5" dirty="0">
                <a:latin typeface="Arial"/>
                <a:cs typeface="Arial"/>
              </a:rPr>
              <a:t>arXiv 2016  Huang et al, </a:t>
            </a:r>
            <a:r>
              <a:rPr sz="800" dirty="0">
                <a:latin typeface="Arial"/>
                <a:cs typeface="Arial"/>
              </a:rPr>
              <a:t>“Snapshot </a:t>
            </a:r>
            <a:r>
              <a:rPr sz="800" spc="-5" dirty="0">
                <a:latin typeface="Arial"/>
                <a:cs typeface="Arial"/>
              </a:rPr>
              <a:t>ensembles: train 1, get </a:t>
            </a:r>
            <a:r>
              <a:rPr sz="800" dirty="0">
                <a:latin typeface="Arial"/>
                <a:cs typeface="Arial"/>
              </a:rPr>
              <a:t>M </a:t>
            </a:r>
            <a:r>
              <a:rPr sz="800" spc="-5" dirty="0">
                <a:latin typeface="Arial"/>
                <a:cs typeface="Arial"/>
              </a:rPr>
              <a:t>for free”, ICLR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Yixuan Li and Geoff Pleiss, 2017. Reproduced with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6997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Model </a:t>
            </a:r>
            <a:r>
              <a:rPr sz="3600" spc="-10" dirty="0">
                <a:latin typeface="Arial"/>
                <a:cs typeface="Arial"/>
              </a:rPr>
              <a:t>Ensembles: Tips </a:t>
            </a:r>
            <a:r>
              <a:rPr sz="3600" spc="-5" dirty="0">
                <a:latin typeface="Arial"/>
                <a:cs typeface="Arial"/>
              </a:rPr>
              <a:t>and</a:t>
            </a:r>
            <a:r>
              <a:rPr sz="3600" spc="-8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Tricks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2822" y="960780"/>
            <a:ext cx="718502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Instead of using actual parameter </a:t>
            </a:r>
            <a:r>
              <a:rPr sz="2400" dirty="0">
                <a:latin typeface="Arial"/>
                <a:cs typeface="Arial"/>
              </a:rPr>
              <a:t>vector, keep a  moving </a:t>
            </a:r>
            <a:r>
              <a:rPr sz="2400" spc="-5" dirty="0">
                <a:latin typeface="Arial"/>
                <a:cs typeface="Arial"/>
              </a:rPr>
              <a:t>average of the parameter </a:t>
            </a:r>
            <a:r>
              <a:rPr sz="2400" dirty="0">
                <a:latin typeface="Arial"/>
                <a:cs typeface="Arial"/>
              </a:rPr>
              <a:t>vector </a:t>
            </a:r>
            <a:r>
              <a:rPr sz="2400" spc="-5" dirty="0">
                <a:latin typeface="Arial"/>
                <a:cs typeface="Arial"/>
              </a:rPr>
              <a:t>and use that  at test time </a:t>
            </a:r>
            <a:r>
              <a:rPr sz="2400" dirty="0">
                <a:latin typeface="Arial"/>
                <a:cs typeface="Arial"/>
              </a:rPr>
              <a:t>(Polyak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averaging)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443203"/>
            <a:ext cx="57340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Polyak and </a:t>
            </a:r>
            <a:r>
              <a:rPr sz="800" dirty="0">
                <a:latin typeface="Arial"/>
                <a:cs typeface="Arial"/>
              </a:rPr>
              <a:t>Juditsky, “Acceleration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approximation by averaging”, SIAM </a:t>
            </a:r>
            <a:r>
              <a:rPr sz="800" dirty="0">
                <a:latin typeface="Arial"/>
                <a:cs typeface="Arial"/>
              </a:rPr>
              <a:t>Journal </a:t>
            </a:r>
            <a:r>
              <a:rPr sz="800" spc="-5" dirty="0">
                <a:latin typeface="Arial"/>
                <a:cs typeface="Arial"/>
              </a:rPr>
              <a:t>on Control and Optimization,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1992.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7809" y="2436795"/>
            <a:ext cx="6048350" cy="151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9047" y="1233290"/>
            <a:ext cx="6530698" cy="2349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1224" y="249734"/>
            <a:ext cx="7390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How to improve </a:t>
            </a:r>
            <a:r>
              <a:rPr sz="3000" dirty="0">
                <a:latin typeface="Arial"/>
                <a:cs typeface="Arial"/>
              </a:rPr>
              <a:t>single-model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performance?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4261" y="2588644"/>
            <a:ext cx="0" cy="544830"/>
          </a:xfrm>
          <a:custGeom>
            <a:avLst/>
            <a:gdLst/>
            <a:ahLst/>
            <a:cxnLst/>
            <a:rect l="l" t="t" r="r" b="b"/>
            <a:pathLst>
              <a:path h="544830">
                <a:moveTo>
                  <a:pt x="0" y="0"/>
                </a:moveTo>
                <a:lnTo>
                  <a:pt x="0" y="544798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1506" y="3785024"/>
            <a:ext cx="246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494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spc="-10" dirty="0"/>
              <a:t>Add term </a:t>
            </a:r>
            <a:r>
              <a:rPr spc="-5" dirty="0"/>
              <a:t>to</a:t>
            </a:r>
            <a:r>
              <a:rPr spc="-90" dirty="0"/>
              <a:t> </a:t>
            </a:r>
            <a:r>
              <a:rPr spc="-5"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289009" y="1163347"/>
            <a:ext cx="8565972" cy="478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27309" y="1111897"/>
            <a:ext cx="1069975" cy="544830"/>
          </a:xfrm>
          <a:custGeom>
            <a:avLst/>
            <a:gdLst/>
            <a:ahLst/>
            <a:cxnLst/>
            <a:rect l="l" t="t" r="r" b="b"/>
            <a:pathLst>
              <a:path w="1069975" h="544830">
                <a:moveTo>
                  <a:pt x="0" y="0"/>
                </a:moveTo>
                <a:lnTo>
                  <a:pt x="1069497" y="0"/>
                </a:lnTo>
                <a:lnTo>
                  <a:pt x="1069497" y="544798"/>
                </a:lnTo>
                <a:lnTo>
                  <a:pt x="0" y="5447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024" y="2133354"/>
            <a:ext cx="34169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9885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In </a:t>
            </a:r>
            <a:r>
              <a:rPr sz="3000" dirty="0">
                <a:solidFill>
                  <a:srgbClr val="38751C"/>
                </a:solidFill>
                <a:latin typeface="Arial"/>
                <a:cs typeface="Arial"/>
              </a:rPr>
              <a:t>common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use:  </a:t>
            </a:r>
            <a:r>
              <a:rPr sz="3000" b="1" spc="-5" dirty="0">
                <a:latin typeface="Arial"/>
                <a:cs typeface="Arial"/>
              </a:rPr>
              <a:t>L2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regularization  </a:t>
            </a:r>
            <a:r>
              <a:rPr sz="3000" spc="-5" dirty="0">
                <a:latin typeface="Arial"/>
                <a:cs typeface="Arial"/>
              </a:rPr>
              <a:t>L1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Arial"/>
                <a:cs typeface="Arial"/>
              </a:rPr>
              <a:t>Elastic </a:t>
            </a:r>
            <a:r>
              <a:rPr sz="3000" spc="-5" dirty="0">
                <a:latin typeface="Arial"/>
                <a:cs typeface="Arial"/>
              </a:rPr>
              <a:t>net </a:t>
            </a:r>
            <a:r>
              <a:rPr sz="3000" dirty="0">
                <a:latin typeface="Arial"/>
                <a:cs typeface="Arial"/>
              </a:rPr>
              <a:t>(L1 +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L2)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90266" y="2569069"/>
            <a:ext cx="2527792" cy="438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6942" y="3083093"/>
            <a:ext cx="2548694" cy="39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0266" y="3552292"/>
            <a:ext cx="3781392" cy="438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55884" y="2605421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(Weight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decay)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61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Babysitting</a:t>
            </a:r>
            <a:r>
              <a:rPr spc="-9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255176" y="1720856"/>
            <a:ext cx="2111393" cy="1938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16970" y="1495190"/>
            <a:ext cx="6530698" cy="2349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7856" y="351816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6866" y="3422193"/>
            <a:ext cx="8197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6884" y="3404918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0" y="627423"/>
                </a:moveTo>
                <a:lnTo>
                  <a:pt x="146565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0643" y="3361393"/>
            <a:ext cx="1108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8314" y="3404918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1465654" y="6274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9314" y="3361393"/>
            <a:ext cx="110907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3234" y="3416318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80" h="511175">
                <a:moveTo>
                  <a:pt x="0" y="510648"/>
                </a:moveTo>
                <a:lnTo>
                  <a:pt x="90626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4519" y="3364368"/>
            <a:ext cx="109799" cy="88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3234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74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39728" y="3373493"/>
            <a:ext cx="94447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46240" y="351816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5248" y="3422193"/>
            <a:ext cx="81982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4619" y="351816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3619" y="3422193"/>
            <a:ext cx="81999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62993" y="351816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2018" y="3422193"/>
            <a:ext cx="81974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5844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74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694" y="3373493"/>
            <a:ext cx="94449" cy="10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51377" y="3416318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0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6535" y="3364368"/>
            <a:ext cx="109812" cy="88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59994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56493" y="3373493"/>
            <a:ext cx="94449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17462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331781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58305" y="3373493"/>
            <a:ext cx="94444" cy="10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36976" y="3425418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80" h="607060">
                <a:moveTo>
                  <a:pt x="868618" y="6069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56584" y="3366368"/>
            <a:ext cx="107939" cy="943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09081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331781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49921" y="3373493"/>
            <a:ext cx="94447" cy="10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51617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74"/>
                </a:moveTo>
                <a:lnTo>
                  <a:pt x="33177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48119" y="3373493"/>
            <a:ext cx="94424" cy="107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95265" y="3425418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80" h="607060">
                <a:moveTo>
                  <a:pt x="0" y="606923"/>
                </a:moveTo>
                <a:lnTo>
                  <a:pt x="86862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6343" y="3366368"/>
            <a:ext cx="107924" cy="943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868" y="2827069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9443" y="2750769"/>
            <a:ext cx="98249" cy="1058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54094" y="2757394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23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72069" y="2700794"/>
            <a:ext cx="108674" cy="9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783" y="2732644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35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66593" y="2693394"/>
            <a:ext cx="111039" cy="784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25494" y="2827069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61060" y="2750769"/>
            <a:ext cx="98259" cy="1058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5708" y="2757394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36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3685" y="2700794"/>
            <a:ext cx="108689" cy="9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51617" y="275709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30" h="392430">
                <a:moveTo>
                  <a:pt x="0" y="392349"/>
                </a:moveTo>
                <a:lnTo>
                  <a:pt x="60830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33344" y="2700719"/>
            <a:ext cx="108774" cy="923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46240" y="282649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0" y="279299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45977" y="2750644"/>
            <a:ext cx="98632" cy="1055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93628" y="2842019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19" h="307975">
                <a:moveTo>
                  <a:pt x="14723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6761" y="2754519"/>
            <a:ext cx="84769" cy="1105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59994" y="2841544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30" h="307975">
                <a:moveTo>
                  <a:pt x="0" y="307899"/>
                </a:moveTo>
                <a:lnTo>
                  <a:pt x="1509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73219" y="2754394"/>
            <a:ext cx="85374" cy="1105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37856" y="282649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0" y="279299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37596" y="2750644"/>
            <a:ext cx="98629" cy="1055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43234" y="275709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30" h="392430">
                <a:moveTo>
                  <a:pt x="0" y="392349"/>
                </a:moveTo>
                <a:lnTo>
                  <a:pt x="608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24970" y="2700719"/>
            <a:ext cx="108754" cy="923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43234" y="2732519"/>
            <a:ext cx="1204595" cy="417195"/>
          </a:xfrm>
          <a:custGeom>
            <a:avLst/>
            <a:gdLst/>
            <a:ahLst/>
            <a:cxnLst/>
            <a:rect l="l" t="t" r="r" b="b"/>
            <a:pathLst>
              <a:path w="1204595" h="417194">
                <a:moveTo>
                  <a:pt x="0" y="416924"/>
                </a:moveTo>
                <a:lnTo>
                  <a:pt x="120451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27944" y="2693269"/>
            <a:ext cx="111024" cy="785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44244" y="2076250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4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69644" y="2009818"/>
            <a:ext cx="104849" cy="996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52865" y="2159090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7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11875" y="2063113"/>
            <a:ext cx="81979" cy="105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49861" y="2089438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19" h="395605">
                <a:moveTo>
                  <a:pt x="0" y="395094"/>
                </a:moveTo>
                <a:lnTo>
                  <a:pt x="3248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40845" y="2013133"/>
            <a:ext cx="98257" cy="1058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88832" y="31057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2" y="61003"/>
                </a:lnTo>
                <a:lnTo>
                  <a:pt x="61012" y="28747"/>
                </a:lnTo>
                <a:lnTo>
                  <a:pt x="101921" y="7595"/>
                </a:lnTo>
                <a:lnTo>
                  <a:pt x="149024" y="0"/>
                </a:lnTo>
                <a:lnTo>
                  <a:pt x="206054" y="11343"/>
                </a:lnTo>
                <a:lnTo>
                  <a:pt x="254401" y="43649"/>
                </a:lnTo>
                <a:lnTo>
                  <a:pt x="286707" y="91987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7" y="269295"/>
                </a:lnTo>
                <a:lnTo>
                  <a:pt x="196128" y="290451"/>
                </a:lnTo>
                <a:lnTo>
                  <a:pt x="149024" y="298049"/>
                </a:lnTo>
                <a:lnTo>
                  <a:pt x="101921" y="290451"/>
                </a:lnTo>
                <a:lnTo>
                  <a:pt x="61012" y="269295"/>
                </a:lnTo>
                <a:lnTo>
                  <a:pt x="28752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97213" y="31057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3" y="61003"/>
                </a:lnTo>
                <a:lnTo>
                  <a:pt x="61013" y="28747"/>
                </a:lnTo>
                <a:lnTo>
                  <a:pt x="101923" y="7595"/>
                </a:lnTo>
                <a:lnTo>
                  <a:pt x="149027" y="0"/>
                </a:lnTo>
                <a:lnTo>
                  <a:pt x="206056" y="11343"/>
                </a:lnTo>
                <a:lnTo>
                  <a:pt x="254404" y="43649"/>
                </a:lnTo>
                <a:lnTo>
                  <a:pt x="286708" y="91987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9" y="269295"/>
                </a:lnTo>
                <a:lnTo>
                  <a:pt x="196130" y="290451"/>
                </a:lnTo>
                <a:lnTo>
                  <a:pt x="149027" y="298049"/>
                </a:lnTo>
                <a:lnTo>
                  <a:pt x="101923" y="290451"/>
                </a:lnTo>
                <a:lnTo>
                  <a:pt x="61013" y="269295"/>
                </a:lnTo>
                <a:lnTo>
                  <a:pt x="28753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594" y="31057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87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13968" y="31057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87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8832" y="38833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2" y="61014"/>
                </a:lnTo>
                <a:lnTo>
                  <a:pt x="61012" y="28754"/>
                </a:lnTo>
                <a:lnTo>
                  <a:pt x="101921" y="7597"/>
                </a:lnTo>
                <a:lnTo>
                  <a:pt x="149024" y="0"/>
                </a:lnTo>
                <a:lnTo>
                  <a:pt x="206054" y="11343"/>
                </a:lnTo>
                <a:lnTo>
                  <a:pt x="254401" y="43649"/>
                </a:lnTo>
                <a:lnTo>
                  <a:pt x="286707" y="91996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7" y="269295"/>
                </a:lnTo>
                <a:lnTo>
                  <a:pt x="196128" y="290451"/>
                </a:lnTo>
                <a:lnTo>
                  <a:pt x="149024" y="298049"/>
                </a:lnTo>
                <a:lnTo>
                  <a:pt x="101921" y="290451"/>
                </a:lnTo>
                <a:lnTo>
                  <a:pt x="61012" y="269295"/>
                </a:lnTo>
                <a:lnTo>
                  <a:pt x="28752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97213" y="38833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3" y="61014"/>
                </a:lnTo>
                <a:lnTo>
                  <a:pt x="61013" y="28754"/>
                </a:lnTo>
                <a:lnTo>
                  <a:pt x="101923" y="7597"/>
                </a:lnTo>
                <a:lnTo>
                  <a:pt x="149027" y="0"/>
                </a:lnTo>
                <a:lnTo>
                  <a:pt x="206056" y="11343"/>
                </a:lnTo>
                <a:lnTo>
                  <a:pt x="254404" y="43649"/>
                </a:lnTo>
                <a:lnTo>
                  <a:pt x="286708" y="91996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9" y="269295"/>
                </a:lnTo>
                <a:lnTo>
                  <a:pt x="196130" y="290451"/>
                </a:lnTo>
                <a:lnTo>
                  <a:pt x="149027" y="298049"/>
                </a:lnTo>
                <a:lnTo>
                  <a:pt x="101923" y="290451"/>
                </a:lnTo>
                <a:lnTo>
                  <a:pt x="61013" y="269295"/>
                </a:lnTo>
                <a:lnTo>
                  <a:pt x="28753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605594" y="38833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3968" y="38833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96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95456" y="244088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4"/>
                </a:lnTo>
                <a:lnTo>
                  <a:pt x="28753" y="61011"/>
                </a:lnTo>
                <a:lnTo>
                  <a:pt x="61013" y="28751"/>
                </a:lnTo>
                <a:lnTo>
                  <a:pt x="101923" y="7596"/>
                </a:lnTo>
                <a:lnTo>
                  <a:pt x="149027" y="0"/>
                </a:lnTo>
                <a:lnTo>
                  <a:pt x="206056" y="11344"/>
                </a:lnTo>
                <a:lnTo>
                  <a:pt x="254404" y="43649"/>
                </a:lnTo>
                <a:lnTo>
                  <a:pt x="286708" y="91998"/>
                </a:lnTo>
                <a:lnTo>
                  <a:pt x="298051" y="149037"/>
                </a:lnTo>
                <a:lnTo>
                  <a:pt x="290454" y="196138"/>
                </a:lnTo>
                <a:lnTo>
                  <a:pt x="269298" y="237047"/>
                </a:lnTo>
                <a:lnTo>
                  <a:pt x="237039" y="269307"/>
                </a:lnTo>
                <a:lnTo>
                  <a:pt x="196130" y="290464"/>
                </a:lnTo>
                <a:lnTo>
                  <a:pt x="149027" y="298061"/>
                </a:lnTo>
                <a:lnTo>
                  <a:pt x="101923" y="290464"/>
                </a:lnTo>
                <a:lnTo>
                  <a:pt x="61013" y="269307"/>
                </a:lnTo>
                <a:lnTo>
                  <a:pt x="28753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03837" y="244088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4"/>
                </a:lnTo>
                <a:lnTo>
                  <a:pt x="28753" y="61011"/>
                </a:lnTo>
                <a:lnTo>
                  <a:pt x="61013" y="28751"/>
                </a:lnTo>
                <a:lnTo>
                  <a:pt x="101923" y="7596"/>
                </a:lnTo>
                <a:lnTo>
                  <a:pt x="149027" y="0"/>
                </a:lnTo>
                <a:lnTo>
                  <a:pt x="206057" y="11344"/>
                </a:lnTo>
                <a:lnTo>
                  <a:pt x="254406" y="43649"/>
                </a:lnTo>
                <a:lnTo>
                  <a:pt x="286713" y="91998"/>
                </a:lnTo>
                <a:lnTo>
                  <a:pt x="298056" y="149037"/>
                </a:lnTo>
                <a:lnTo>
                  <a:pt x="290459" y="196138"/>
                </a:lnTo>
                <a:lnTo>
                  <a:pt x="269302" y="237047"/>
                </a:lnTo>
                <a:lnTo>
                  <a:pt x="237041" y="269307"/>
                </a:lnTo>
                <a:lnTo>
                  <a:pt x="196131" y="290464"/>
                </a:lnTo>
                <a:lnTo>
                  <a:pt x="149027" y="298061"/>
                </a:lnTo>
                <a:lnTo>
                  <a:pt x="101923" y="290464"/>
                </a:lnTo>
                <a:lnTo>
                  <a:pt x="61013" y="269307"/>
                </a:lnTo>
                <a:lnTo>
                  <a:pt x="28753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12219" y="244088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4"/>
                </a:lnTo>
                <a:lnTo>
                  <a:pt x="28754" y="61011"/>
                </a:lnTo>
                <a:lnTo>
                  <a:pt x="61014" y="28751"/>
                </a:lnTo>
                <a:lnTo>
                  <a:pt x="101922" y="7596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8"/>
                </a:lnTo>
                <a:lnTo>
                  <a:pt x="298049" y="149037"/>
                </a:lnTo>
                <a:lnTo>
                  <a:pt x="290451" y="196138"/>
                </a:lnTo>
                <a:lnTo>
                  <a:pt x="269295" y="237047"/>
                </a:lnTo>
                <a:lnTo>
                  <a:pt x="237034" y="269307"/>
                </a:lnTo>
                <a:lnTo>
                  <a:pt x="196126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03837" y="174675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3" y="7597"/>
                </a:lnTo>
                <a:lnTo>
                  <a:pt x="149027" y="0"/>
                </a:lnTo>
                <a:lnTo>
                  <a:pt x="206057" y="11344"/>
                </a:lnTo>
                <a:lnTo>
                  <a:pt x="254406" y="43649"/>
                </a:lnTo>
                <a:lnTo>
                  <a:pt x="286713" y="91997"/>
                </a:lnTo>
                <a:lnTo>
                  <a:pt x="298056" y="149027"/>
                </a:lnTo>
                <a:lnTo>
                  <a:pt x="290459" y="196131"/>
                </a:lnTo>
                <a:lnTo>
                  <a:pt x="269302" y="237040"/>
                </a:lnTo>
                <a:lnTo>
                  <a:pt x="237041" y="269300"/>
                </a:lnTo>
                <a:lnTo>
                  <a:pt x="196131" y="290456"/>
                </a:lnTo>
                <a:lnTo>
                  <a:pt x="149027" y="298054"/>
                </a:lnTo>
                <a:lnTo>
                  <a:pt x="101923" y="290456"/>
                </a:lnTo>
                <a:lnTo>
                  <a:pt x="61013" y="269300"/>
                </a:lnTo>
                <a:lnTo>
                  <a:pt x="28753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43713" y="3440493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5" h="628014">
                <a:moveTo>
                  <a:pt x="0" y="627398"/>
                </a:moveTo>
                <a:lnTo>
                  <a:pt x="14656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987461" y="3396943"/>
            <a:ext cx="110924" cy="819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00063" y="348934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96563" y="3409043"/>
            <a:ext cx="94449" cy="1078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19835" y="355371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78835" y="3457743"/>
            <a:ext cx="81999" cy="1054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08212" y="3451867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8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23362" y="3399918"/>
            <a:ext cx="109824" cy="88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990711" y="2862644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24" y="278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26260" y="2786319"/>
            <a:ext cx="98274" cy="1058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14613" y="2768194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7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23413" y="2728944"/>
            <a:ext cx="111049" cy="784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08437" y="279264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90186" y="2736269"/>
            <a:ext cx="108749" cy="923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50463" y="2877569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2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03588" y="2790069"/>
            <a:ext cx="84774" cy="1105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01086" y="2111803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26461" y="2045373"/>
            <a:ext cx="104849" cy="9964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06688" y="2124990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104"/>
                </a:moveTo>
                <a:lnTo>
                  <a:pt x="3248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97687" y="2048685"/>
            <a:ext cx="98249" cy="10581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45664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45664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54038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2437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2436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70811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245664" y="391886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854038" y="39188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854038" y="391886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462437" y="39188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62436" y="391886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70811" y="391886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52289" y="247643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2"/>
                </a:lnTo>
                <a:lnTo>
                  <a:pt x="28754" y="61010"/>
                </a:lnTo>
                <a:lnTo>
                  <a:pt x="61014" y="28750"/>
                </a:lnTo>
                <a:lnTo>
                  <a:pt x="101922" y="7596"/>
                </a:lnTo>
                <a:lnTo>
                  <a:pt x="149024" y="0"/>
                </a:lnTo>
                <a:lnTo>
                  <a:pt x="206052" y="11345"/>
                </a:lnTo>
                <a:lnTo>
                  <a:pt x="254399" y="4365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60662" y="247643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59"/>
                </a:move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lnTo>
                  <a:pt x="7597" y="101922"/>
                </a:lnTo>
                <a:lnTo>
                  <a:pt x="28754" y="61010"/>
                </a:lnTo>
                <a:lnTo>
                  <a:pt x="61014" y="28750"/>
                </a:lnTo>
                <a:lnTo>
                  <a:pt x="101922" y="7596"/>
                </a:lnTo>
                <a:lnTo>
                  <a:pt x="149024" y="0"/>
                </a:lnTo>
                <a:lnTo>
                  <a:pt x="178233" y="2890"/>
                </a:lnTo>
                <a:lnTo>
                  <a:pt x="231701" y="25043"/>
                </a:lnTo>
                <a:lnTo>
                  <a:pt x="273011" y="66347"/>
                </a:lnTo>
                <a:lnTo>
                  <a:pt x="295159" y="119822"/>
                </a:lnTo>
                <a:lnTo>
                  <a:pt x="298049" y="149034"/>
                </a:lnTo>
                <a:lnTo>
                  <a:pt x="290454" y="196136"/>
                </a:lnTo>
                <a:lnTo>
                  <a:pt x="269302" y="237044"/>
                </a:lnTo>
                <a:lnTo>
                  <a:pt x="237045" y="269305"/>
                </a:lnTo>
                <a:lnTo>
                  <a:pt x="196136" y="290461"/>
                </a:lnTo>
                <a:lnTo>
                  <a:pt x="149024" y="29805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160662" y="247643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2"/>
                </a:lnTo>
                <a:lnTo>
                  <a:pt x="28754" y="61010"/>
                </a:lnTo>
                <a:lnTo>
                  <a:pt x="61014" y="28750"/>
                </a:lnTo>
                <a:lnTo>
                  <a:pt x="101922" y="7596"/>
                </a:lnTo>
                <a:lnTo>
                  <a:pt x="149024" y="0"/>
                </a:lnTo>
                <a:lnTo>
                  <a:pt x="206052" y="11345"/>
                </a:lnTo>
                <a:lnTo>
                  <a:pt x="254399" y="4365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4" y="196136"/>
                </a:lnTo>
                <a:lnTo>
                  <a:pt x="269302" y="237044"/>
                </a:lnTo>
                <a:lnTo>
                  <a:pt x="237045" y="269305"/>
                </a:lnTo>
                <a:lnTo>
                  <a:pt x="19613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769061" y="247643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5" y="101922"/>
                </a:lnTo>
                <a:lnTo>
                  <a:pt x="28747" y="61010"/>
                </a:lnTo>
                <a:lnTo>
                  <a:pt x="61003" y="28750"/>
                </a:lnTo>
                <a:lnTo>
                  <a:pt x="101913" y="7596"/>
                </a:lnTo>
                <a:lnTo>
                  <a:pt x="149024" y="0"/>
                </a:lnTo>
                <a:lnTo>
                  <a:pt x="206052" y="11345"/>
                </a:lnTo>
                <a:lnTo>
                  <a:pt x="254399" y="4365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13" y="290461"/>
                </a:lnTo>
                <a:lnTo>
                  <a:pt x="61003" y="269305"/>
                </a:lnTo>
                <a:lnTo>
                  <a:pt x="28747" y="237044"/>
                </a:lnTo>
                <a:lnTo>
                  <a:pt x="7595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0662" y="1782311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4" y="61013"/>
                </a:lnTo>
                <a:lnTo>
                  <a:pt x="61014" y="28753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27"/>
                </a:lnTo>
                <a:lnTo>
                  <a:pt x="290454" y="196131"/>
                </a:lnTo>
                <a:lnTo>
                  <a:pt x="269302" y="237040"/>
                </a:lnTo>
                <a:lnTo>
                  <a:pt x="237045" y="269300"/>
                </a:lnTo>
                <a:lnTo>
                  <a:pt x="196136" y="290456"/>
                </a:lnTo>
                <a:lnTo>
                  <a:pt x="149024" y="298054"/>
                </a:lnTo>
                <a:lnTo>
                  <a:pt x="101922" y="290456"/>
                </a:lnTo>
                <a:lnTo>
                  <a:pt x="61014" y="269300"/>
                </a:lnTo>
                <a:lnTo>
                  <a:pt x="28754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15262" y="2539220"/>
            <a:ext cx="183974" cy="18397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97939" y="3204693"/>
            <a:ext cx="183974" cy="1839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519461" y="3204693"/>
            <a:ext cx="183949" cy="1839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519461" y="3982117"/>
            <a:ext cx="183949" cy="1839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911088" y="3982117"/>
            <a:ext cx="183949" cy="1839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>
            <a:spLocks noGrp="1"/>
          </p:cNvSpPr>
          <p:nvPr>
            <p:ph type="title"/>
          </p:nvPr>
        </p:nvSpPr>
        <p:spPr>
          <a:xfrm>
            <a:off x="163574" y="46952"/>
            <a:ext cx="8068945" cy="146621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pc="-5" dirty="0"/>
              <a:t>Regularization:</a:t>
            </a:r>
            <a:r>
              <a:rPr spc="-10" dirty="0"/>
              <a:t> </a:t>
            </a:r>
            <a:r>
              <a:rPr spc="-5" dirty="0"/>
              <a:t>Dropout</a:t>
            </a:r>
          </a:p>
          <a:p>
            <a:pPr marL="88265" marR="5080">
              <a:lnSpc>
                <a:spcPts val="2850"/>
              </a:lnSpc>
              <a:spcBef>
                <a:spcPts val="635"/>
              </a:spcBef>
            </a:pPr>
            <a:r>
              <a:rPr sz="2400" spc="-5" dirty="0"/>
              <a:t>In each forward pass, </a:t>
            </a:r>
            <a:r>
              <a:rPr sz="2400" dirty="0"/>
              <a:t>randomly set some </a:t>
            </a:r>
            <a:r>
              <a:rPr sz="2400" spc="-5" dirty="0"/>
              <a:t>neurons to </a:t>
            </a:r>
            <a:r>
              <a:rPr sz="2400" dirty="0"/>
              <a:t>zero  </a:t>
            </a:r>
            <a:r>
              <a:rPr sz="2400" spc="-5" dirty="0"/>
              <a:t>Probability of dropping is </a:t>
            </a:r>
            <a:r>
              <a:rPr sz="2400" dirty="0"/>
              <a:t>a </a:t>
            </a:r>
            <a:r>
              <a:rPr sz="2400" spc="-5" dirty="0"/>
              <a:t>hyperparameter; 0.5 is</a:t>
            </a:r>
            <a:r>
              <a:rPr sz="2400" spc="-80" dirty="0"/>
              <a:t> </a:t>
            </a:r>
            <a:r>
              <a:rPr sz="2400" dirty="0"/>
              <a:t>common</a:t>
            </a:r>
            <a:endParaRPr sz="2400"/>
          </a:p>
        </p:txBody>
      </p:sp>
      <p:sp>
        <p:nvSpPr>
          <p:cNvPr id="120" name="object 12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9549" y="4449204"/>
            <a:ext cx="43567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Srivastava et al, </a:t>
            </a:r>
            <a:r>
              <a:rPr sz="800" dirty="0">
                <a:latin typeface="Arial"/>
                <a:cs typeface="Arial"/>
              </a:rPr>
              <a:t>“Dropout: A simple </a:t>
            </a:r>
            <a:r>
              <a:rPr sz="800" spc="-5" dirty="0">
                <a:latin typeface="Arial"/>
                <a:cs typeface="Arial"/>
              </a:rPr>
              <a:t>way to prevent neural networks from overfitting”, </a:t>
            </a:r>
            <a:r>
              <a:rPr sz="800" dirty="0">
                <a:latin typeface="Arial"/>
                <a:cs typeface="Arial"/>
              </a:rPr>
              <a:t>JMLR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574" y="805848"/>
            <a:ext cx="6397712" cy="3724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31335" y="3326618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5" h="628014">
                <a:moveTo>
                  <a:pt x="0" y="627398"/>
                </a:moveTo>
                <a:lnTo>
                  <a:pt x="14656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75082" y="3283068"/>
            <a:ext cx="11092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7685" y="337546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84184" y="3295168"/>
            <a:ext cx="94449" cy="107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7456" y="3439843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66457" y="3343868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95834" y="3337993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8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0984" y="3286043"/>
            <a:ext cx="109824" cy="88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78332" y="2748769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24" y="278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13882" y="2672444"/>
            <a:ext cx="98274" cy="105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02235" y="2654319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7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11035" y="2615069"/>
            <a:ext cx="111049" cy="78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96059" y="267876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77808" y="2622394"/>
            <a:ext cx="108749" cy="923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38085" y="2763694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2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1209" y="2676194"/>
            <a:ext cx="84774" cy="110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88708" y="1997928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4083" y="1931498"/>
            <a:ext cx="104849" cy="99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4309" y="2011116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94"/>
                </a:moveTo>
                <a:lnTo>
                  <a:pt x="3248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85309" y="1934811"/>
            <a:ext cx="98249" cy="1058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33286" y="302746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33286" y="30274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41659" y="30274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50059" y="302746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50059" y="30274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58432" y="30274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3286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41660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41659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50059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50059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432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39910" y="236256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7"/>
                </a:lnTo>
                <a:lnTo>
                  <a:pt x="28754" y="61015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48284" y="236256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59"/>
                </a:move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lnTo>
                  <a:pt x="7597" y="101927"/>
                </a:lnTo>
                <a:lnTo>
                  <a:pt x="28754" y="61015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90"/>
                </a:lnTo>
                <a:lnTo>
                  <a:pt x="231701" y="25039"/>
                </a:lnTo>
                <a:lnTo>
                  <a:pt x="273011" y="66347"/>
                </a:lnTo>
                <a:lnTo>
                  <a:pt x="295159" y="119820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48284" y="236256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7"/>
                </a:lnTo>
                <a:lnTo>
                  <a:pt x="28754" y="61015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56682" y="236256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5" y="101927"/>
                </a:lnTo>
                <a:lnTo>
                  <a:pt x="28747" y="61015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13" y="290461"/>
                </a:lnTo>
                <a:lnTo>
                  <a:pt x="61003" y="269305"/>
                </a:lnTo>
                <a:lnTo>
                  <a:pt x="28747" y="237044"/>
                </a:lnTo>
                <a:lnTo>
                  <a:pt x="7595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48284" y="166843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4" y="61013"/>
                </a:lnTo>
                <a:lnTo>
                  <a:pt x="61014" y="28753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27"/>
                </a:lnTo>
                <a:lnTo>
                  <a:pt x="290451" y="196131"/>
                </a:lnTo>
                <a:lnTo>
                  <a:pt x="269295" y="237040"/>
                </a:lnTo>
                <a:lnTo>
                  <a:pt x="237034" y="269300"/>
                </a:lnTo>
                <a:lnTo>
                  <a:pt x="196126" y="290456"/>
                </a:lnTo>
                <a:lnTo>
                  <a:pt x="149024" y="298054"/>
                </a:lnTo>
                <a:lnTo>
                  <a:pt x="101922" y="290456"/>
                </a:lnTo>
                <a:lnTo>
                  <a:pt x="61014" y="269300"/>
                </a:lnTo>
                <a:lnTo>
                  <a:pt x="28754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02884" y="2425352"/>
            <a:ext cx="183974" cy="1839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85561" y="3090818"/>
            <a:ext cx="183974" cy="1839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07084" y="3090818"/>
            <a:ext cx="183949" cy="1839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07084" y="3868242"/>
            <a:ext cx="183949" cy="1839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98709" y="3868242"/>
            <a:ext cx="183949" cy="1839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63574" y="14528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Regularization: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Dropout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29849" y="284205"/>
            <a:ext cx="173482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Example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forward  pass with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 marR="15240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3-layer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  using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dropout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</a:t>
            </a:r>
            <a:r>
              <a:rPr spc="-85" dirty="0"/>
              <a:t> </a:t>
            </a:r>
            <a:r>
              <a:rPr spc="-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1"/>
            <a:ext cx="8665845" cy="1252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this possibly be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good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idea?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3029585" marR="5080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Forces the network to have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redundant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representation;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Prevents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co-adaptation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7967" y="21318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1"/>
                </a:lnTo>
                <a:lnTo>
                  <a:pt x="110247" y="373596"/>
                </a:lnTo>
                <a:lnTo>
                  <a:pt x="73707" y="350364"/>
                </a:lnTo>
                <a:lnTo>
                  <a:pt x="43231" y="319887"/>
                </a:lnTo>
                <a:lnTo>
                  <a:pt x="20001" y="283347"/>
                </a:lnTo>
                <a:lnTo>
                  <a:pt x="5197" y="241924"/>
                </a:lnTo>
                <a:lnTo>
                  <a:pt x="0" y="196799"/>
                </a:lnTo>
                <a:lnTo>
                  <a:pt x="5197" y="151675"/>
                </a:lnTo>
                <a:lnTo>
                  <a:pt x="20001" y="110251"/>
                </a:lnTo>
                <a:lnTo>
                  <a:pt x="43231" y="73711"/>
                </a:lnTo>
                <a:lnTo>
                  <a:pt x="73707" y="43234"/>
                </a:lnTo>
                <a:lnTo>
                  <a:pt x="110247" y="20002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6"/>
                </a:lnTo>
                <a:lnTo>
                  <a:pt x="272111" y="14980"/>
                </a:lnTo>
                <a:lnTo>
                  <a:pt x="305980" y="33065"/>
                </a:lnTo>
                <a:lnTo>
                  <a:pt x="335949" y="57642"/>
                </a:lnTo>
                <a:lnTo>
                  <a:pt x="360534" y="87615"/>
                </a:lnTo>
                <a:lnTo>
                  <a:pt x="378621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8" y="283347"/>
                </a:lnTo>
                <a:lnTo>
                  <a:pt x="350367" y="319887"/>
                </a:lnTo>
                <a:lnTo>
                  <a:pt x="319892" y="350364"/>
                </a:lnTo>
                <a:lnTo>
                  <a:pt x="283351" y="373596"/>
                </a:lnTo>
                <a:lnTo>
                  <a:pt x="241927" y="388401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7967" y="21318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5"/>
                </a:lnTo>
                <a:lnTo>
                  <a:pt x="20001" y="110251"/>
                </a:lnTo>
                <a:lnTo>
                  <a:pt x="43231" y="73711"/>
                </a:lnTo>
                <a:lnTo>
                  <a:pt x="73707" y="43234"/>
                </a:lnTo>
                <a:lnTo>
                  <a:pt x="110247" y="20002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6"/>
                </a:lnTo>
                <a:lnTo>
                  <a:pt x="272111" y="14980"/>
                </a:lnTo>
                <a:lnTo>
                  <a:pt x="305980" y="33065"/>
                </a:lnTo>
                <a:lnTo>
                  <a:pt x="335949" y="57642"/>
                </a:lnTo>
                <a:lnTo>
                  <a:pt x="360534" y="87615"/>
                </a:lnTo>
                <a:lnTo>
                  <a:pt x="378621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8" y="283347"/>
                </a:lnTo>
                <a:lnTo>
                  <a:pt x="350367" y="319887"/>
                </a:lnTo>
                <a:lnTo>
                  <a:pt x="319892" y="350364"/>
                </a:lnTo>
                <a:lnTo>
                  <a:pt x="283351" y="373596"/>
                </a:lnTo>
                <a:lnTo>
                  <a:pt x="241927" y="388401"/>
                </a:lnTo>
                <a:lnTo>
                  <a:pt x="196799" y="393599"/>
                </a:lnTo>
                <a:lnTo>
                  <a:pt x="151671" y="388401"/>
                </a:lnTo>
                <a:lnTo>
                  <a:pt x="110247" y="373596"/>
                </a:lnTo>
                <a:lnTo>
                  <a:pt x="73707" y="350364"/>
                </a:lnTo>
                <a:lnTo>
                  <a:pt x="43231" y="319887"/>
                </a:lnTo>
                <a:lnTo>
                  <a:pt x="20001" y="283347"/>
                </a:lnTo>
                <a:lnTo>
                  <a:pt x="5197" y="241924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7967" y="256344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7967" y="256344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lnTo>
                  <a:pt x="151671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87967" y="299504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7967" y="2995043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lnTo>
                  <a:pt x="151671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7967" y="3441668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87967" y="3441668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lnTo>
                  <a:pt x="151671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87967" y="3870092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7967" y="3870092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lnTo>
                  <a:pt x="151671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81566" y="2328645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32115" y="23129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32115" y="23129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18141" y="2760244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68690" y="27445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8690" y="27445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81566" y="3191843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2115" y="317611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2115" y="317611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1566" y="3638467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32115" y="3622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32115" y="3622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1566" y="4066891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32115" y="40511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2115" y="405116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29285" y="2325645"/>
            <a:ext cx="901700" cy="568960"/>
          </a:xfrm>
          <a:custGeom>
            <a:avLst/>
            <a:gdLst/>
            <a:ahLst/>
            <a:cxnLst/>
            <a:rect l="l" t="t" r="r" b="b"/>
            <a:pathLst>
              <a:path w="901700" h="568960">
                <a:moveTo>
                  <a:pt x="0" y="0"/>
                </a:moveTo>
                <a:lnTo>
                  <a:pt x="901173" y="56859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22058" y="2880944"/>
            <a:ext cx="45085" cy="36830"/>
          </a:xfrm>
          <a:custGeom>
            <a:avLst/>
            <a:gdLst/>
            <a:ahLst/>
            <a:cxnLst/>
            <a:rect l="l" t="t" r="r" b="b"/>
            <a:pathLst>
              <a:path w="45084" h="36830">
                <a:moveTo>
                  <a:pt x="44949" y="36374"/>
                </a:moveTo>
                <a:lnTo>
                  <a:pt x="0" y="26599"/>
                </a:lnTo>
                <a:lnTo>
                  <a:pt x="16774" y="0"/>
                </a:lnTo>
                <a:lnTo>
                  <a:pt x="44949" y="3637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22058" y="2880944"/>
            <a:ext cx="45085" cy="36830"/>
          </a:xfrm>
          <a:custGeom>
            <a:avLst/>
            <a:gdLst/>
            <a:ahLst/>
            <a:cxnLst/>
            <a:rect l="l" t="t" r="r" b="b"/>
            <a:pathLst>
              <a:path w="45084" h="36830">
                <a:moveTo>
                  <a:pt x="0" y="26599"/>
                </a:moveTo>
                <a:lnTo>
                  <a:pt x="44949" y="36374"/>
                </a:lnTo>
                <a:lnTo>
                  <a:pt x="16774" y="0"/>
                </a:lnTo>
                <a:lnTo>
                  <a:pt x="0" y="265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55709" y="2757294"/>
            <a:ext cx="799465" cy="297815"/>
          </a:xfrm>
          <a:custGeom>
            <a:avLst/>
            <a:gdLst/>
            <a:ahLst/>
            <a:cxnLst/>
            <a:rect l="l" t="t" r="r" b="b"/>
            <a:pathLst>
              <a:path w="799465" h="297814">
                <a:moveTo>
                  <a:pt x="0" y="0"/>
                </a:moveTo>
                <a:lnTo>
                  <a:pt x="799048" y="2974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9259" y="3039993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99" y="29824"/>
                </a:moveTo>
                <a:lnTo>
                  <a:pt x="0" y="29499"/>
                </a:lnTo>
                <a:lnTo>
                  <a:pt x="10974" y="0"/>
                </a:lnTo>
                <a:lnTo>
                  <a:pt x="45999" y="298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49258" y="3039993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0" y="29499"/>
                </a:moveTo>
                <a:lnTo>
                  <a:pt x="45999" y="29824"/>
                </a:lnTo>
                <a:lnTo>
                  <a:pt x="10974" y="0"/>
                </a:lnTo>
                <a:lnTo>
                  <a:pt x="0" y="294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11659" y="3188943"/>
            <a:ext cx="769620" cy="74295"/>
          </a:xfrm>
          <a:custGeom>
            <a:avLst/>
            <a:gdLst/>
            <a:ahLst/>
            <a:cxnLst/>
            <a:rect l="l" t="t" r="r" b="b"/>
            <a:pathLst>
              <a:path w="769620" h="74295">
                <a:moveTo>
                  <a:pt x="0" y="0"/>
                </a:moveTo>
                <a:lnTo>
                  <a:pt x="769598" y="7402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79758" y="3247318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4" h="31750">
                <a:moveTo>
                  <a:pt x="0" y="31324"/>
                </a:moveTo>
                <a:lnTo>
                  <a:pt x="3024" y="0"/>
                </a:lnTo>
                <a:lnTo>
                  <a:pt x="44549" y="19799"/>
                </a:lnTo>
                <a:lnTo>
                  <a:pt x="0" y="313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79758" y="3247318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4" h="31750">
                <a:moveTo>
                  <a:pt x="0" y="31324"/>
                </a:moveTo>
                <a:lnTo>
                  <a:pt x="44549" y="19799"/>
                </a:lnTo>
                <a:lnTo>
                  <a:pt x="3024" y="0"/>
                </a:lnTo>
                <a:lnTo>
                  <a:pt x="0" y="313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20460" y="3465643"/>
            <a:ext cx="788670" cy="172720"/>
          </a:xfrm>
          <a:custGeom>
            <a:avLst/>
            <a:gdLst/>
            <a:ahLst/>
            <a:cxnLst/>
            <a:rect l="l" t="t" r="r" b="b"/>
            <a:pathLst>
              <a:path w="788670" h="172720">
                <a:moveTo>
                  <a:pt x="0" y="172574"/>
                </a:moveTo>
                <a:lnTo>
                  <a:pt x="788073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05158" y="345026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6749" y="30724"/>
                </a:moveTo>
                <a:lnTo>
                  <a:pt x="0" y="0"/>
                </a:lnTo>
                <a:lnTo>
                  <a:pt x="45599" y="6124"/>
                </a:lnTo>
                <a:lnTo>
                  <a:pt x="6749" y="307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05158" y="345026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6749" y="30724"/>
                </a:moveTo>
                <a:lnTo>
                  <a:pt x="45599" y="6124"/>
                </a:lnTo>
                <a:lnTo>
                  <a:pt x="0" y="0"/>
                </a:lnTo>
                <a:lnTo>
                  <a:pt x="6749" y="307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20460" y="3697142"/>
            <a:ext cx="810260" cy="372745"/>
          </a:xfrm>
          <a:custGeom>
            <a:avLst/>
            <a:gdLst/>
            <a:ahLst/>
            <a:cxnLst/>
            <a:rect l="l" t="t" r="r" b="b"/>
            <a:pathLst>
              <a:path w="810259" h="372745">
                <a:moveTo>
                  <a:pt x="0" y="372724"/>
                </a:moveTo>
                <a:lnTo>
                  <a:pt x="809673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23559" y="3679092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3174" y="32349"/>
                </a:moveTo>
                <a:lnTo>
                  <a:pt x="0" y="3774"/>
                </a:lnTo>
                <a:lnTo>
                  <a:pt x="45849" y="0"/>
                </a:lnTo>
                <a:lnTo>
                  <a:pt x="13174" y="323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23558" y="3679092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3174" y="32349"/>
                </a:moveTo>
                <a:lnTo>
                  <a:pt x="45849" y="0"/>
                </a:lnTo>
                <a:lnTo>
                  <a:pt x="0" y="3774"/>
                </a:lnTo>
                <a:lnTo>
                  <a:pt x="13174" y="32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314333" y="3045028"/>
            <a:ext cx="5848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cat  score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56536" y="276024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19961" y="3638467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07261" y="2188389"/>
            <a:ext cx="73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140" algn="l"/>
                <a:tab pos="720090" algn="l"/>
              </a:tabLst>
            </a:pPr>
            <a:r>
              <a:rPr sz="1800" strike="sngStrike" dirty="0">
                <a:solidFill>
                  <a:srgbClr val="FF0000"/>
                </a:solidFill>
                <a:latin typeface="Times New Roman"/>
                <a:cs typeface="Times New Roman"/>
              </a:rPr>
              <a:t> 	</a:t>
            </a:r>
            <a:r>
              <a:rPr sz="1800" b="1" strike="sngStrike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07261" y="3016129"/>
            <a:ext cx="73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715" algn="l"/>
                <a:tab pos="720090" algn="l"/>
              </a:tabLst>
            </a:pPr>
            <a:r>
              <a:rPr sz="1800" strike="sngStrike" dirty="0">
                <a:solidFill>
                  <a:srgbClr val="FF0000"/>
                </a:solidFill>
                <a:latin typeface="Times New Roman"/>
                <a:cs typeface="Times New Roman"/>
              </a:rPr>
              <a:t> 	</a:t>
            </a:r>
            <a:r>
              <a:rPr sz="1800" b="1" strike="sngStrike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11911" y="2154747"/>
            <a:ext cx="2228850" cy="232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has an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ear</a:t>
            </a:r>
            <a:endParaRPr sz="1800">
              <a:latin typeface="Arial"/>
              <a:cs typeface="Arial"/>
            </a:endParaRPr>
          </a:p>
          <a:p>
            <a:pPr marL="12700" marR="1204595">
              <a:lnSpc>
                <a:spcPct val="1667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has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tail  is furry  has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claws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1507490" algn="l"/>
                <a:tab pos="1763395" algn="l"/>
                <a:tab pos="2215515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mischievous	</a:t>
            </a:r>
            <a:r>
              <a:rPr sz="2700" strike="sngStrike" baseline="1543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b="1" strike="sngStrike" baseline="1543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2700" baseline="1543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7841" y="3352768"/>
            <a:ext cx="1727200" cy="723900"/>
          </a:xfrm>
          <a:custGeom>
            <a:avLst/>
            <a:gdLst/>
            <a:ahLst/>
            <a:cxnLst/>
            <a:rect l="l" t="t" r="r" b="b"/>
            <a:pathLst>
              <a:path w="1727200" h="723900">
                <a:moveTo>
                  <a:pt x="0" y="723573"/>
                </a:moveTo>
                <a:lnTo>
                  <a:pt x="172669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82845" y="3309843"/>
            <a:ext cx="110944" cy="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6928" y="3401517"/>
            <a:ext cx="397510" cy="554990"/>
          </a:xfrm>
          <a:custGeom>
            <a:avLst/>
            <a:gdLst/>
            <a:ahLst/>
            <a:cxnLst/>
            <a:rect l="l" t="t" r="r" b="b"/>
            <a:pathLst>
              <a:path w="397509" h="554989">
                <a:moveTo>
                  <a:pt x="0" y="554448"/>
                </a:moveTo>
                <a:lnTo>
                  <a:pt x="39726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9090" y="3321718"/>
            <a:ext cx="94979" cy="107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32869" y="3472767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4333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91869" y="3376793"/>
            <a:ext cx="81974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36829" y="3363818"/>
            <a:ext cx="1073150" cy="592455"/>
          </a:xfrm>
          <a:custGeom>
            <a:avLst/>
            <a:gdLst/>
            <a:ahLst/>
            <a:cxnLst/>
            <a:rect l="l" t="t" r="r" b="b"/>
            <a:pathLst>
              <a:path w="1073150" h="592454">
                <a:moveTo>
                  <a:pt x="1073122" y="5921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51612" y="3312543"/>
            <a:ext cx="109944" cy="88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54427" y="2686319"/>
            <a:ext cx="278765" cy="332105"/>
          </a:xfrm>
          <a:custGeom>
            <a:avLst/>
            <a:gdLst/>
            <a:ahLst/>
            <a:cxnLst/>
            <a:rect l="l" t="t" r="r" b="b"/>
            <a:pathLst>
              <a:path w="278764" h="332105">
                <a:moveTo>
                  <a:pt x="278441" y="3316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89318" y="2610594"/>
            <a:ext cx="98734" cy="105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2735" y="2586019"/>
            <a:ext cx="1417320" cy="481965"/>
          </a:xfrm>
          <a:custGeom>
            <a:avLst/>
            <a:gdLst/>
            <a:ahLst/>
            <a:cxnLst/>
            <a:rect l="l" t="t" r="r" b="b"/>
            <a:pathLst>
              <a:path w="1417320" h="481964">
                <a:moveTo>
                  <a:pt x="1417217" y="481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1360" y="2546694"/>
            <a:ext cx="111029" cy="78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36544" y="2610244"/>
            <a:ext cx="725170" cy="457834"/>
          </a:xfrm>
          <a:custGeom>
            <a:avLst/>
            <a:gdLst/>
            <a:ahLst/>
            <a:cxnLst/>
            <a:rect l="l" t="t" r="r" b="b"/>
            <a:pathLst>
              <a:path w="725169" h="457835">
                <a:moveTo>
                  <a:pt x="0" y="457599"/>
                </a:moveTo>
                <a:lnTo>
                  <a:pt x="72462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34846" y="2554569"/>
            <a:ext cx="108947" cy="91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11615" y="2701619"/>
            <a:ext cx="179705" cy="366395"/>
          </a:xfrm>
          <a:custGeom>
            <a:avLst/>
            <a:gdLst/>
            <a:ahLst/>
            <a:cxnLst/>
            <a:rect l="l" t="t" r="r" b="b"/>
            <a:pathLst>
              <a:path w="179705" h="366394">
                <a:moveTo>
                  <a:pt x="179104" y="3662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4110" y="2614419"/>
            <a:ext cx="85297" cy="110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80984" y="1830671"/>
            <a:ext cx="500380" cy="427990"/>
          </a:xfrm>
          <a:custGeom>
            <a:avLst/>
            <a:gdLst/>
            <a:ahLst/>
            <a:cxnLst/>
            <a:rect l="l" t="t" r="r" b="b"/>
            <a:pathLst>
              <a:path w="500380" h="427989">
                <a:moveTo>
                  <a:pt x="499913" y="427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05779" y="1764936"/>
            <a:ext cx="105189" cy="99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84575" y="1843723"/>
            <a:ext cx="390525" cy="464820"/>
          </a:xfrm>
          <a:custGeom>
            <a:avLst/>
            <a:gdLst/>
            <a:ahLst/>
            <a:cxnLst/>
            <a:rect l="l" t="t" r="r" b="b"/>
            <a:pathLst>
              <a:path w="390525" h="464819">
                <a:moveTo>
                  <a:pt x="0" y="464631"/>
                </a:moveTo>
                <a:lnTo>
                  <a:pt x="390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41275" y="1768003"/>
            <a:ext cx="98749" cy="1054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0191" y="301796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07893" y="3303"/>
                </a:lnTo>
                <a:lnTo>
                  <a:pt x="270261" y="28613"/>
                </a:lnTo>
                <a:lnTo>
                  <a:pt x="318444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0191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40343" y="12965"/>
                </a:lnTo>
                <a:lnTo>
                  <a:pt x="296737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9808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4" y="12965"/>
                </a:lnTo>
                <a:lnTo>
                  <a:pt x="296736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9424" y="301796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07895" y="3303"/>
                </a:lnTo>
                <a:lnTo>
                  <a:pt x="270262" y="28613"/>
                </a:lnTo>
                <a:lnTo>
                  <a:pt x="318445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49424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5" y="12965"/>
                </a:lnTo>
                <a:lnTo>
                  <a:pt x="296736" y="49874"/>
                </a:lnTo>
                <a:lnTo>
                  <a:pt x="334418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59040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3" y="49865"/>
                </a:lnTo>
                <a:lnTo>
                  <a:pt x="86093" y="23244"/>
                </a:lnTo>
                <a:lnTo>
                  <a:pt x="127618" y="6081"/>
                </a:lnTo>
                <a:lnTo>
                  <a:pt x="173829" y="0"/>
                </a:lnTo>
                <a:lnTo>
                  <a:pt x="240342" y="12965"/>
                </a:lnTo>
                <a:lnTo>
                  <a:pt x="296729" y="49874"/>
                </a:lnTo>
                <a:lnTo>
                  <a:pt x="334416" y="105102"/>
                </a:lnTo>
                <a:lnTo>
                  <a:pt x="347654" y="170249"/>
                </a:lnTo>
                <a:lnTo>
                  <a:pt x="341445" y="215497"/>
                </a:lnTo>
                <a:lnTo>
                  <a:pt x="323921" y="256159"/>
                </a:lnTo>
                <a:lnTo>
                  <a:pt x="296741" y="290611"/>
                </a:lnTo>
                <a:lnTo>
                  <a:pt x="261561" y="317230"/>
                </a:lnTo>
                <a:lnTo>
                  <a:pt x="220038" y="334392"/>
                </a:lnTo>
                <a:lnTo>
                  <a:pt x="173829" y="340474"/>
                </a:lnTo>
                <a:lnTo>
                  <a:pt x="127618" y="334392"/>
                </a:lnTo>
                <a:lnTo>
                  <a:pt x="86093" y="317230"/>
                </a:lnTo>
                <a:lnTo>
                  <a:pt x="50913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0191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1" y="84303"/>
                </a:lnTo>
                <a:lnTo>
                  <a:pt x="50911" y="49853"/>
                </a:lnTo>
                <a:lnTo>
                  <a:pt x="86091" y="23237"/>
                </a:lnTo>
                <a:lnTo>
                  <a:pt x="127614" y="6079"/>
                </a:lnTo>
                <a:lnTo>
                  <a:pt x="173824" y="0"/>
                </a:lnTo>
                <a:lnTo>
                  <a:pt x="240343" y="12953"/>
                </a:lnTo>
                <a:lnTo>
                  <a:pt x="296737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7" y="256134"/>
                </a:lnTo>
                <a:lnTo>
                  <a:pt x="296737" y="290586"/>
                </a:lnTo>
                <a:lnTo>
                  <a:pt x="261557" y="317205"/>
                </a:lnTo>
                <a:lnTo>
                  <a:pt x="220034" y="334367"/>
                </a:lnTo>
                <a:lnTo>
                  <a:pt x="173824" y="340449"/>
                </a:lnTo>
                <a:lnTo>
                  <a:pt x="127614" y="334367"/>
                </a:lnTo>
                <a:lnTo>
                  <a:pt x="86091" y="317205"/>
                </a:lnTo>
                <a:lnTo>
                  <a:pt x="50911" y="290586"/>
                </a:lnTo>
                <a:lnTo>
                  <a:pt x="23731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9808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4" y="3299"/>
                </a:lnTo>
                <a:lnTo>
                  <a:pt x="270262" y="28592"/>
                </a:lnTo>
                <a:lnTo>
                  <a:pt x="318444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9808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4" y="12953"/>
                </a:lnTo>
                <a:lnTo>
                  <a:pt x="296736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9424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5" y="3299"/>
                </a:lnTo>
                <a:lnTo>
                  <a:pt x="270262" y="28592"/>
                </a:lnTo>
                <a:lnTo>
                  <a:pt x="318445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49424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5" y="12953"/>
                </a:lnTo>
                <a:lnTo>
                  <a:pt x="296736" y="49849"/>
                </a:lnTo>
                <a:lnTo>
                  <a:pt x="334418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59040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3" y="49853"/>
                </a:lnTo>
                <a:lnTo>
                  <a:pt x="86093" y="23237"/>
                </a:lnTo>
                <a:lnTo>
                  <a:pt x="127618" y="6079"/>
                </a:lnTo>
                <a:lnTo>
                  <a:pt x="173829" y="0"/>
                </a:lnTo>
                <a:lnTo>
                  <a:pt x="240342" y="12953"/>
                </a:lnTo>
                <a:lnTo>
                  <a:pt x="296729" y="49849"/>
                </a:lnTo>
                <a:lnTo>
                  <a:pt x="334416" y="105077"/>
                </a:lnTo>
                <a:lnTo>
                  <a:pt x="347654" y="170224"/>
                </a:lnTo>
                <a:lnTo>
                  <a:pt x="341445" y="215472"/>
                </a:lnTo>
                <a:lnTo>
                  <a:pt x="323921" y="256134"/>
                </a:lnTo>
                <a:lnTo>
                  <a:pt x="296741" y="290586"/>
                </a:lnTo>
                <a:lnTo>
                  <a:pt x="261561" y="317205"/>
                </a:lnTo>
                <a:lnTo>
                  <a:pt x="220038" y="334367"/>
                </a:lnTo>
                <a:lnTo>
                  <a:pt x="173829" y="340449"/>
                </a:lnTo>
                <a:lnTo>
                  <a:pt x="127618" y="334367"/>
                </a:lnTo>
                <a:lnTo>
                  <a:pt x="86093" y="317205"/>
                </a:lnTo>
                <a:lnTo>
                  <a:pt x="50913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7838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2" y="84310"/>
                </a:lnTo>
                <a:lnTo>
                  <a:pt x="50912" y="49858"/>
                </a:lnTo>
                <a:lnTo>
                  <a:pt x="86092" y="23241"/>
                </a:lnTo>
                <a:lnTo>
                  <a:pt x="127615" y="6080"/>
                </a:lnTo>
                <a:lnTo>
                  <a:pt x="173824" y="0"/>
                </a:lnTo>
                <a:lnTo>
                  <a:pt x="240345" y="12958"/>
                </a:lnTo>
                <a:lnTo>
                  <a:pt x="296736" y="49859"/>
                </a:lnTo>
                <a:lnTo>
                  <a:pt x="334418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7" y="256146"/>
                </a:lnTo>
                <a:lnTo>
                  <a:pt x="296737" y="290596"/>
                </a:lnTo>
                <a:lnTo>
                  <a:pt x="261557" y="317211"/>
                </a:lnTo>
                <a:lnTo>
                  <a:pt x="220034" y="334369"/>
                </a:lnTo>
                <a:lnTo>
                  <a:pt x="173824" y="340449"/>
                </a:lnTo>
                <a:lnTo>
                  <a:pt x="127615" y="334369"/>
                </a:lnTo>
                <a:lnTo>
                  <a:pt x="86092" y="317211"/>
                </a:lnTo>
                <a:lnTo>
                  <a:pt x="50912" y="290596"/>
                </a:lnTo>
                <a:lnTo>
                  <a:pt x="23732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97457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173822" y="340449"/>
                </a:move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07892" y="3301"/>
                </a:lnTo>
                <a:lnTo>
                  <a:pt x="270260" y="28600"/>
                </a:lnTo>
                <a:lnTo>
                  <a:pt x="318442" y="75785"/>
                </a:lnTo>
                <a:lnTo>
                  <a:pt x="344276" y="136862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5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97457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8"/>
                </a:lnTo>
                <a:lnTo>
                  <a:pt x="296734" y="49859"/>
                </a:lnTo>
                <a:lnTo>
                  <a:pt x="334415" y="105084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4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07073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1" y="23241"/>
                </a:lnTo>
                <a:lnTo>
                  <a:pt x="127614" y="6080"/>
                </a:lnTo>
                <a:lnTo>
                  <a:pt x="173824" y="0"/>
                </a:lnTo>
                <a:lnTo>
                  <a:pt x="240343" y="12958"/>
                </a:lnTo>
                <a:lnTo>
                  <a:pt x="296736" y="49859"/>
                </a:lnTo>
                <a:lnTo>
                  <a:pt x="334417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6" y="256146"/>
                </a:lnTo>
                <a:lnTo>
                  <a:pt x="296736" y="290596"/>
                </a:lnTo>
                <a:lnTo>
                  <a:pt x="261556" y="317211"/>
                </a:lnTo>
                <a:lnTo>
                  <a:pt x="220033" y="334369"/>
                </a:lnTo>
                <a:lnTo>
                  <a:pt x="173824" y="340449"/>
                </a:lnTo>
                <a:lnTo>
                  <a:pt x="127614" y="334369"/>
                </a:lnTo>
                <a:lnTo>
                  <a:pt x="86091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97457" y="1465632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4"/>
                </a:moveTo>
                <a:lnTo>
                  <a:pt x="6209" y="124972"/>
                </a:lnTo>
                <a:lnTo>
                  <a:pt x="23731" y="84309"/>
                </a:lnTo>
                <a:lnTo>
                  <a:pt x="50911" y="49857"/>
                </a:lnTo>
                <a:lnTo>
                  <a:pt x="86090" y="23240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7"/>
                </a:lnTo>
                <a:lnTo>
                  <a:pt x="296734" y="49857"/>
                </a:lnTo>
                <a:lnTo>
                  <a:pt x="334415" y="105083"/>
                </a:lnTo>
                <a:lnTo>
                  <a:pt x="347646" y="170224"/>
                </a:lnTo>
                <a:lnTo>
                  <a:pt x="341437" y="215478"/>
                </a:lnTo>
                <a:lnTo>
                  <a:pt x="323914" y="256141"/>
                </a:lnTo>
                <a:lnTo>
                  <a:pt x="296735" y="290593"/>
                </a:lnTo>
                <a:lnTo>
                  <a:pt x="261555" y="317211"/>
                </a:lnTo>
                <a:lnTo>
                  <a:pt x="220032" y="334371"/>
                </a:lnTo>
                <a:lnTo>
                  <a:pt x="173822" y="340451"/>
                </a:lnTo>
                <a:lnTo>
                  <a:pt x="127613" y="334371"/>
                </a:lnTo>
                <a:lnTo>
                  <a:pt x="86090" y="317211"/>
                </a:lnTo>
                <a:lnTo>
                  <a:pt x="50911" y="290593"/>
                </a:lnTo>
                <a:lnTo>
                  <a:pt x="23731" y="256141"/>
                </a:lnTo>
                <a:lnTo>
                  <a:pt x="6209" y="215478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1139" y="2330222"/>
            <a:ext cx="214577" cy="2101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1179" y="3090343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15949" y="3090343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5949" y="397836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6332" y="397836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</a:t>
            </a:r>
            <a:r>
              <a:rPr spc="-85" dirty="0"/>
              <a:t> </a:t>
            </a:r>
            <a:r>
              <a:rPr spc="-5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577841" y="3352768"/>
            <a:ext cx="1727200" cy="723900"/>
          </a:xfrm>
          <a:custGeom>
            <a:avLst/>
            <a:gdLst/>
            <a:ahLst/>
            <a:cxnLst/>
            <a:rect l="l" t="t" r="r" b="b"/>
            <a:pathLst>
              <a:path w="1727200" h="723900">
                <a:moveTo>
                  <a:pt x="0" y="723573"/>
                </a:moveTo>
                <a:lnTo>
                  <a:pt x="172669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2845" y="3309843"/>
            <a:ext cx="110944" cy="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928" y="3401517"/>
            <a:ext cx="397510" cy="554990"/>
          </a:xfrm>
          <a:custGeom>
            <a:avLst/>
            <a:gdLst/>
            <a:ahLst/>
            <a:cxnLst/>
            <a:rect l="l" t="t" r="r" b="b"/>
            <a:pathLst>
              <a:path w="397509" h="554989">
                <a:moveTo>
                  <a:pt x="0" y="554448"/>
                </a:moveTo>
                <a:lnTo>
                  <a:pt x="39726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9090" y="3321718"/>
            <a:ext cx="94979" cy="107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32869" y="3472767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4333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1869" y="3376793"/>
            <a:ext cx="81974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6829" y="3363818"/>
            <a:ext cx="1073150" cy="592455"/>
          </a:xfrm>
          <a:custGeom>
            <a:avLst/>
            <a:gdLst/>
            <a:ahLst/>
            <a:cxnLst/>
            <a:rect l="l" t="t" r="r" b="b"/>
            <a:pathLst>
              <a:path w="1073150" h="592454">
                <a:moveTo>
                  <a:pt x="1073122" y="5921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1612" y="3312543"/>
            <a:ext cx="109944" cy="88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4427" y="2686319"/>
            <a:ext cx="278765" cy="332105"/>
          </a:xfrm>
          <a:custGeom>
            <a:avLst/>
            <a:gdLst/>
            <a:ahLst/>
            <a:cxnLst/>
            <a:rect l="l" t="t" r="r" b="b"/>
            <a:pathLst>
              <a:path w="278764" h="332105">
                <a:moveTo>
                  <a:pt x="278441" y="3316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89318" y="2610594"/>
            <a:ext cx="98734" cy="105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2735" y="2586019"/>
            <a:ext cx="1417320" cy="481965"/>
          </a:xfrm>
          <a:custGeom>
            <a:avLst/>
            <a:gdLst/>
            <a:ahLst/>
            <a:cxnLst/>
            <a:rect l="l" t="t" r="r" b="b"/>
            <a:pathLst>
              <a:path w="1417320" h="481964">
                <a:moveTo>
                  <a:pt x="1417217" y="481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1360" y="2546694"/>
            <a:ext cx="111029" cy="78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6544" y="2610244"/>
            <a:ext cx="725170" cy="457834"/>
          </a:xfrm>
          <a:custGeom>
            <a:avLst/>
            <a:gdLst/>
            <a:ahLst/>
            <a:cxnLst/>
            <a:rect l="l" t="t" r="r" b="b"/>
            <a:pathLst>
              <a:path w="725169" h="457835">
                <a:moveTo>
                  <a:pt x="0" y="457599"/>
                </a:moveTo>
                <a:lnTo>
                  <a:pt x="72462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4846" y="2554569"/>
            <a:ext cx="108947" cy="91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1615" y="2701619"/>
            <a:ext cx="179705" cy="366395"/>
          </a:xfrm>
          <a:custGeom>
            <a:avLst/>
            <a:gdLst/>
            <a:ahLst/>
            <a:cxnLst/>
            <a:rect l="l" t="t" r="r" b="b"/>
            <a:pathLst>
              <a:path w="179705" h="366394">
                <a:moveTo>
                  <a:pt x="179104" y="3662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110" y="2614419"/>
            <a:ext cx="85297" cy="110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80984" y="1830671"/>
            <a:ext cx="500380" cy="427990"/>
          </a:xfrm>
          <a:custGeom>
            <a:avLst/>
            <a:gdLst/>
            <a:ahLst/>
            <a:cxnLst/>
            <a:rect l="l" t="t" r="r" b="b"/>
            <a:pathLst>
              <a:path w="500380" h="427989">
                <a:moveTo>
                  <a:pt x="499913" y="427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5779" y="1764936"/>
            <a:ext cx="105189" cy="99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4575" y="1843723"/>
            <a:ext cx="390525" cy="464820"/>
          </a:xfrm>
          <a:custGeom>
            <a:avLst/>
            <a:gdLst/>
            <a:ahLst/>
            <a:cxnLst/>
            <a:rect l="l" t="t" r="r" b="b"/>
            <a:pathLst>
              <a:path w="390525" h="464819">
                <a:moveTo>
                  <a:pt x="0" y="464631"/>
                </a:moveTo>
                <a:lnTo>
                  <a:pt x="390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1275" y="1768003"/>
            <a:ext cx="98749" cy="1054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0191" y="301796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07893" y="3303"/>
                </a:lnTo>
                <a:lnTo>
                  <a:pt x="270261" y="28613"/>
                </a:lnTo>
                <a:lnTo>
                  <a:pt x="318444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191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40343" y="12965"/>
                </a:lnTo>
                <a:lnTo>
                  <a:pt x="296737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9808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4" y="12965"/>
                </a:lnTo>
                <a:lnTo>
                  <a:pt x="296736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49424" y="301796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07895" y="3303"/>
                </a:lnTo>
                <a:lnTo>
                  <a:pt x="270262" y="28613"/>
                </a:lnTo>
                <a:lnTo>
                  <a:pt x="318445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49424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5" y="12965"/>
                </a:lnTo>
                <a:lnTo>
                  <a:pt x="296736" y="49874"/>
                </a:lnTo>
                <a:lnTo>
                  <a:pt x="334418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9040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3" y="49865"/>
                </a:lnTo>
                <a:lnTo>
                  <a:pt x="86093" y="23244"/>
                </a:lnTo>
                <a:lnTo>
                  <a:pt x="127618" y="6081"/>
                </a:lnTo>
                <a:lnTo>
                  <a:pt x="173829" y="0"/>
                </a:lnTo>
                <a:lnTo>
                  <a:pt x="240342" y="12965"/>
                </a:lnTo>
                <a:lnTo>
                  <a:pt x="296729" y="49874"/>
                </a:lnTo>
                <a:lnTo>
                  <a:pt x="334416" y="105102"/>
                </a:lnTo>
                <a:lnTo>
                  <a:pt x="347654" y="170249"/>
                </a:lnTo>
                <a:lnTo>
                  <a:pt x="341445" y="215497"/>
                </a:lnTo>
                <a:lnTo>
                  <a:pt x="323921" y="256159"/>
                </a:lnTo>
                <a:lnTo>
                  <a:pt x="296741" y="290611"/>
                </a:lnTo>
                <a:lnTo>
                  <a:pt x="261561" y="317230"/>
                </a:lnTo>
                <a:lnTo>
                  <a:pt x="220038" y="334392"/>
                </a:lnTo>
                <a:lnTo>
                  <a:pt x="173829" y="340474"/>
                </a:lnTo>
                <a:lnTo>
                  <a:pt x="127618" y="334392"/>
                </a:lnTo>
                <a:lnTo>
                  <a:pt x="86093" y="317230"/>
                </a:lnTo>
                <a:lnTo>
                  <a:pt x="50913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191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1" y="84303"/>
                </a:lnTo>
                <a:lnTo>
                  <a:pt x="50911" y="49853"/>
                </a:lnTo>
                <a:lnTo>
                  <a:pt x="86091" y="23237"/>
                </a:lnTo>
                <a:lnTo>
                  <a:pt x="127614" y="6079"/>
                </a:lnTo>
                <a:lnTo>
                  <a:pt x="173824" y="0"/>
                </a:lnTo>
                <a:lnTo>
                  <a:pt x="240343" y="12953"/>
                </a:lnTo>
                <a:lnTo>
                  <a:pt x="296737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7" y="256134"/>
                </a:lnTo>
                <a:lnTo>
                  <a:pt x="296737" y="290586"/>
                </a:lnTo>
                <a:lnTo>
                  <a:pt x="261557" y="317205"/>
                </a:lnTo>
                <a:lnTo>
                  <a:pt x="220034" y="334367"/>
                </a:lnTo>
                <a:lnTo>
                  <a:pt x="173824" y="340449"/>
                </a:lnTo>
                <a:lnTo>
                  <a:pt x="127614" y="334367"/>
                </a:lnTo>
                <a:lnTo>
                  <a:pt x="86091" y="317205"/>
                </a:lnTo>
                <a:lnTo>
                  <a:pt x="50911" y="290586"/>
                </a:lnTo>
                <a:lnTo>
                  <a:pt x="23731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9808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4" y="3299"/>
                </a:lnTo>
                <a:lnTo>
                  <a:pt x="270262" y="28592"/>
                </a:lnTo>
                <a:lnTo>
                  <a:pt x="318444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9808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4" y="12953"/>
                </a:lnTo>
                <a:lnTo>
                  <a:pt x="296736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49424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5" y="3299"/>
                </a:lnTo>
                <a:lnTo>
                  <a:pt x="270262" y="28592"/>
                </a:lnTo>
                <a:lnTo>
                  <a:pt x="318445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49424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5" y="12953"/>
                </a:lnTo>
                <a:lnTo>
                  <a:pt x="296736" y="49849"/>
                </a:lnTo>
                <a:lnTo>
                  <a:pt x="334418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9040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3" y="49853"/>
                </a:lnTo>
                <a:lnTo>
                  <a:pt x="86093" y="23237"/>
                </a:lnTo>
                <a:lnTo>
                  <a:pt x="127618" y="6079"/>
                </a:lnTo>
                <a:lnTo>
                  <a:pt x="173829" y="0"/>
                </a:lnTo>
                <a:lnTo>
                  <a:pt x="240342" y="12953"/>
                </a:lnTo>
                <a:lnTo>
                  <a:pt x="296729" y="49849"/>
                </a:lnTo>
                <a:lnTo>
                  <a:pt x="334416" y="105077"/>
                </a:lnTo>
                <a:lnTo>
                  <a:pt x="347654" y="170224"/>
                </a:lnTo>
                <a:lnTo>
                  <a:pt x="341445" y="215472"/>
                </a:lnTo>
                <a:lnTo>
                  <a:pt x="323921" y="256134"/>
                </a:lnTo>
                <a:lnTo>
                  <a:pt x="296741" y="290586"/>
                </a:lnTo>
                <a:lnTo>
                  <a:pt x="261561" y="317205"/>
                </a:lnTo>
                <a:lnTo>
                  <a:pt x="220038" y="334367"/>
                </a:lnTo>
                <a:lnTo>
                  <a:pt x="173829" y="340449"/>
                </a:lnTo>
                <a:lnTo>
                  <a:pt x="127618" y="334367"/>
                </a:lnTo>
                <a:lnTo>
                  <a:pt x="86093" y="317205"/>
                </a:lnTo>
                <a:lnTo>
                  <a:pt x="50913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7838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2" y="84310"/>
                </a:lnTo>
                <a:lnTo>
                  <a:pt x="50912" y="49858"/>
                </a:lnTo>
                <a:lnTo>
                  <a:pt x="86092" y="23241"/>
                </a:lnTo>
                <a:lnTo>
                  <a:pt x="127615" y="6080"/>
                </a:lnTo>
                <a:lnTo>
                  <a:pt x="173824" y="0"/>
                </a:lnTo>
                <a:lnTo>
                  <a:pt x="240345" y="12958"/>
                </a:lnTo>
                <a:lnTo>
                  <a:pt x="296736" y="49859"/>
                </a:lnTo>
                <a:lnTo>
                  <a:pt x="334418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7" y="256146"/>
                </a:lnTo>
                <a:lnTo>
                  <a:pt x="296737" y="290596"/>
                </a:lnTo>
                <a:lnTo>
                  <a:pt x="261557" y="317211"/>
                </a:lnTo>
                <a:lnTo>
                  <a:pt x="220034" y="334369"/>
                </a:lnTo>
                <a:lnTo>
                  <a:pt x="173824" y="340449"/>
                </a:lnTo>
                <a:lnTo>
                  <a:pt x="127615" y="334369"/>
                </a:lnTo>
                <a:lnTo>
                  <a:pt x="86092" y="317211"/>
                </a:lnTo>
                <a:lnTo>
                  <a:pt x="50912" y="290596"/>
                </a:lnTo>
                <a:lnTo>
                  <a:pt x="23732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97457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173822" y="340449"/>
                </a:move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07892" y="3301"/>
                </a:lnTo>
                <a:lnTo>
                  <a:pt x="270260" y="28600"/>
                </a:lnTo>
                <a:lnTo>
                  <a:pt x="318442" y="75785"/>
                </a:lnTo>
                <a:lnTo>
                  <a:pt x="344276" y="136862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5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97457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8"/>
                </a:lnTo>
                <a:lnTo>
                  <a:pt x="296734" y="49859"/>
                </a:lnTo>
                <a:lnTo>
                  <a:pt x="334415" y="105084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4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07073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1" y="23241"/>
                </a:lnTo>
                <a:lnTo>
                  <a:pt x="127614" y="6080"/>
                </a:lnTo>
                <a:lnTo>
                  <a:pt x="173824" y="0"/>
                </a:lnTo>
                <a:lnTo>
                  <a:pt x="240343" y="12958"/>
                </a:lnTo>
                <a:lnTo>
                  <a:pt x="296736" y="49859"/>
                </a:lnTo>
                <a:lnTo>
                  <a:pt x="334417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6" y="256146"/>
                </a:lnTo>
                <a:lnTo>
                  <a:pt x="296736" y="290596"/>
                </a:lnTo>
                <a:lnTo>
                  <a:pt x="261556" y="317211"/>
                </a:lnTo>
                <a:lnTo>
                  <a:pt x="220033" y="334369"/>
                </a:lnTo>
                <a:lnTo>
                  <a:pt x="173824" y="340449"/>
                </a:lnTo>
                <a:lnTo>
                  <a:pt x="127614" y="334369"/>
                </a:lnTo>
                <a:lnTo>
                  <a:pt x="86091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97457" y="1465632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4"/>
                </a:moveTo>
                <a:lnTo>
                  <a:pt x="6209" y="124972"/>
                </a:lnTo>
                <a:lnTo>
                  <a:pt x="23731" y="84309"/>
                </a:lnTo>
                <a:lnTo>
                  <a:pt x="50911" y="49857"/>
                </a:lnTo>
                <a:lnTo>
                  <a:pt x="86090" y="23240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7"/>
                </a:lnTo>
                <a:lnTo>
                  <a:pt x="296734" y="49857"/>
                </a:lnTo>
                <a:lnTo>
                  <a:pt x="334415" y="105083"/>
                </a:lnTo>
                <a:lnTo>
                  <a:pt x="347646" y="170224"/>
                </a:lnTo>
                <a:lnTo>
                  <a:pt x="341437" y="215478"/>
                </a:lnTo>
                <a:lnTo>
                  <a:pt x="323914" y="256141"/>
                </a:lnTo>
                <a:lnTo>
                  <a:pt x="296735" y="290593"/>
                </a:lnTo>
                <a:lnTo>
                  <a:pt x="261555" y="317211"/>
                </a:lnTo>
                <a:lnTo>
                  <a:pt x="220032" y="334371"/>
                </a:lnTo>
                <a:lnTo>
                  <a:pt x="173822" y="340451"/>
                </a:lnTo>
                <a:lnTo>
                  <a:pt x="127613" y="334371"/>
                </a:lnTo>
                <a:lnTo>
                  <a:pt x="86090" y="317211"/>
                </a:lnTo>
                <a:lnTo>
                  <a:pt x="50911" y="290593"/>
                </a:lnTo>
                <a:lnTo>
                  <a:pt x="23731" y="256141"/>
                </a:lnTo>
                <a:lnTo>
                  <a:pt x="6209" y="215478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61139" y="2330222"/>
            <a:ext cx="214577" cy="2101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1179" y="3090343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15949" y="3090343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15949" y="397836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6332" y="397836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63574" y="545047"/>
            <a:ext cx="8512810" cy="403161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this possibly be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good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idea?</a:t>
            </a:r>
            <a:endParaRPr sz="2400">
              <a:latin typeface="Arial"/>
              <a:cs typeface="Arial"/>
            </a:endParaRPr>
          </a:p>
          <a:p>
            <a:pPr marL="3623945">
              <a:lnSpc>
                <a:spcPct val="100000"/>
              </a:lnSpc>
              <a:spcBef>
                <a:spcPts val="1145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sz="22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interpretation: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3623945" marR="5080">
              <a:lnSpc>
                <a:spcPts val="262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Dropout is training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large </a:t>
            </a: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ensemble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of 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models (that share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parameters).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62394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Each binary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mask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is one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3623945" marR="940435">
              <a:lnSpc>
                <a:spcPts val="262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An FC layer with 4096 units has 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175" baseline="30651" dirty="0">
                <a:solidFill>
                  <a:srgbClr val="0000FF"/>
                </a:solidFill>
                <a:latin typeface="Arial"/>
                <a:cs typeface="Arial"/>
              </a:rPr>
              <a:t>4096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~ 10</a:t>
            </a:r>
            <a:r>
              <a:rPr sz="2175" baseline="30651" dirty="0">
                <a:solidFill>
                  <a:srgbClr val="0000FF"/>
                </a:solidFill>
                <a:latin typeface="Arial"/>
                <a:cs typeface="Arial"/>
              </a:rPr>
              <a:t>1233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possible</a:t>
            </a:r>
            <a:r>
              <a:rPr sz="2200" spc="-1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masks!</a:t>
            </a:r>
            <a:endParaRPr sz="2200">
              <a:latin typeface="Arial"/>
              <a:cs typeface="Arial"/>
            </a:endParaRPr>
          </a:p>
          <a:p>
            <a:pPr marL="3623945">
              <a:lnSpc>
                <a:spcPts val="2545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Only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~ </a:t>
            </a:r>
            <a:r>
              <a:rPr sz="2200" spc="5" dirty="0">
                <a:solidFill>
                  <a:srgbClr val="0000FF"/>
                </a:solidFill>
                <a:latin typeface="Arial"/>
                <a:cs typeface="Arial"/>
              </a:rPr>
              <a:t>10</a:t>
            </a:r>
            <a:r>
              <a:rPr sz="2175" spc="7" baseline="30651" dirty="0">
                <a:solidFill>
                  <a:srgbClr val="0000FF"/>
                </a:solidFill>
                <a:latin typeface="Arial"/>
                <a:cs typeface="Arial"/>
              </a:rPr>
              <a:t>82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atoms in the</a:t>
            </a:r>
            <a:r>
              <a:rPr sz="22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universe...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5453943" y="1213650"/>
            <a:ext cx="1802525" cy="394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1524" y="1189381"/>
            <a:ext cx="474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Dropout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our output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0714" y="1245697"/>
            <a:ext cx="361950" cy="393700"/>
          </a:xfrm>
          <a:custGeom>
            <a:avLst/>
            <a:gdLst/>
            <a:ahLst/>
            <a:cxnLst/>
            <a:rect l="l" t="t" r="r" b="b"/>
            <a:pathLst>
              <a:path w="361950" h="393700">
                <a:moveTo>
                  <a:pt x="0" y="0"/>
                </a:moveTo>
                <a:lnTo>
                  <a:pt x="361499" y="0"/>
                </a:lnTo>
                <a:lnTo>
                  <a:pt x="3614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3839" y="606496"/>
            <a:ext cx="6350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4925" marR="5080" indent="-2286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Output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(label)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25211" y="1210547"/>
            <a:ext cx="227965" cy="393700"/>
          </a:xfrm>
          <a:custGeom>
            <a:avLst/>
            <a:gdLst/>
            <a:ahLst/>
            <a:cxnLst/>
            <a:rect l="l" t="t" r="r" b="b"/>
            <a:pathLst>
              <a:path w="227965" h="393700">
                <a:moveTo>
                  <a:pt x="0" y="0"/>
                </a:moveTo>
                <a:lnTo>
                  <a:pt x="227699" y="0"/>
                </a:lnTo>
                <a:lnTo>
                  <a:pt x="227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8286" y="1210547"/>
            <a:ext cx="227965" cy="393700"/>
          </a:xfrm>
          <a:custGeom>
            <a:avLst/>
            <a:gdLst/>
            <a:ahLst/>
            <a:cxnLst/>
            <a:rect l="l" t="t" r="r" b="b"/>
            <a:pathLst>
              <a:path w="227965" h="393700">
                <a:moveTo>
                  <a:pt x="0" y="0"/>
                </a:moveTo>
                <a:lnTo>
                  <a:pt x="227699" y="0"/>
                </a:lnTo>
                <a:lnTo>
                  <a:pt x="227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20631" y="605742"/>
            <a:ext cx="7143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1811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Input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(image)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8350" y="1123141"/>
            <a:ext cx="793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53670" marR="5080" indent="-14160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Random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mask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8247" y="3043419"/>
            <a:ext cx="5486268" cy="731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7249" y="2567674"/>
            <a:ext cx="6826884" cy="163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 to </a:t>
            </a:r>
            <a:r>
              <a:rPr sz="2400" dirty="0">
                <a:latin typeface="Arial"/>
                <a:cs typeface="Arial"/>
              </a:rPr>
              <a:t>“average </a:t>
            </a:r>
            <a:r>
              <a:rPr sz="2400" spc="-5" dirty="0">
                <a:latin typeface="Arial"/>
                <a:cs typeface="Arial"/>
              </a:rPr>
              <a:t>out” the </a:t>
            </a:r>
            <a:r>
              <a:rPr sz="2400" dirty="0">
                <a:latin typeface="Arial"/>
                <a:cs typeface="Arial"/>
              </a:rPr>
              <a:t>randomness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test-time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But this integral </a:t>
            </a:r>
            <a:r>
              <a:rPr sz="2400" dirty="0">
                <a:latin typeface="Arial"/>
                <a:cs typeface="Arial"/>
              </a:rPr>
              <a:t>seems </a:t>
            </a:r>
            <a:r>
              <a:rPr sz="2400" spc="-5" dirty="0">
                <a:latin typeface="Arial"/>
                <a:cs typeface="Arial"/>
              </a:rPr>
              <a:t>hard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4" y="305831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2" y="289379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05836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2" y="289389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8" y="357301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7" y="357286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3" y="2333795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04361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953731"/>
            <a:ext cx="5123180" cy="175831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Want to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 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integral</a:t>
            </a:r>
            <a:endParaRPr sz="2400">
              <a:latin typeface="Arial"/>
              <a:cs typeface="Arial"/>
            </a:endParaRPr>
          </a:p>
          <a:p>
            <a:pPr marL="2216785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  <a:p>
            <a:pPr marL="1002665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536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3880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9479" y="303143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59628" y="305960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4" y="305831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2" y="289379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05836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2" y="289389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8" y="357301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7" y="357286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3" y="2333795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04361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953731"/>
            <a:ext cx="5123180" cy="1346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Want to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 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integral</a:t>
            </a:r>
            <a:endParaRPr sz="2400">
              <a:latin typeface="Arial"/>
              <a:cs typeface="Arial"/>
            </a:endParaRPr>
          </a:p>
          <a:p>
            <a:pPr marL="2216785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69" y="2578907"/>
            <a:ext cx="2377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8" y="24117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6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0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79" y="303143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628" y="305960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09182" y="2494310"/>
            <a:ext cx="2248184" cy="382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4" y="305831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2" y="289379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05836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2" y="289389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8" y="357301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7" y="357286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3" y="2333795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04361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953731"/>
            <a:ext cx="5123180" cy="1346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Want to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 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integral</a:t>
            </a:r>
            <a:endParaRPr sz="2400">
              <a:latin typeface="Arial"/>
              <a:cs typeface="Arial"/>
            </a:endParaRPr>
          </a:p>
          <a:p>
            <a:pPr marL="2216785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69" y="2530139"/>
            <a:ext cx="2759710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 have:  During training we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8" y="24117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6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0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79" y="303143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628" y="305960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3515" y="2398645"/>
            <a:ext cx="2475394" cy="579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0639" y="2931219"/>
            <a:ext cx="3384343" cy="1506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4" y="305831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2" y="289379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05836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2" y="289389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8" y="357301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7" y="357286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3" y="2333795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04361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953731"/>
            <a:ext cx="5123180" cy="1346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Want to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 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integral</a:t>
            </a:r>
            <a:endParaRPr sz="2400">
              <a:latin typeface="Arial"/>
              <a:cs typeface="Arial"/>
            </a:endParaRPr>
          </a:p>
          <a:p>
            <a:pPr marL="2216785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69" y="2530139"/>
            <a:ext cx="2759710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 have:  During training we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8" y="24117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6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0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79" y="303143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628" y="305960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3515" y="2398645"/>
            <a:ext cx="2475394" cy="579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0639" y="2931219"/>
            <a:ext cx="3384343" cy="1506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79367" y="3709453"/>
            <a:ext cx="220980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At test time,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multiply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by dropout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270136" y="1034922"/>
            <a:ext cx="8220695" cy="137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174" y="2684355"/>
            <a:ext cx="779081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At test time all neurons are active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always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latin typeface="Arial"/>
                <a:cs typeface="Arial"/>
              </a:rPr>
              <a:t>=&gt; We </a:t>
            </a:r>
            <a:r>
              <a:rPr sz="2400" dirty="0">
                <a:latin typeface="Arial"/>
                <a:cs typeface="Arial"/>
              </a:rPr>
              <a:t>must scale </a:t>
            </a:r>
            <a:r>
              <a:rPr sz="2400" spc="-5" dirty="0">
                <a:latin typeface="Arial"/>
                <a:cs typeface="Arial"/>
              </a:rPr>
              <a:t>the activations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that for each neuron: 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 at test time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expected output at training</a:t>
            </a:r>
            <a:r>
              <a:rPr sz="2400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003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</a:t>
            </a:r>
            <a:r>
              <a:rPr spc="-5" dirty="0"/>
              <a:t>Hyperparameter</a:t>
            </a:r>
            <a:r>
              <a:rPr spc="-85" dirty="0"/>
              <a:t> </a:t>
            </a:r>
            <a:r>
              <a:rPr spc="-5" dirty="0"/>
              <a:t>Search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59344" y="1915748"/>
          <a:ext cx="1718310" cy="171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3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85755" y="1925246"/>
            <a:ext cx="100330" cy="1719580"/>
          </a:xfrm>
          <a:custGeom>
            <a:avLst/>
            <a:gdLst/>
            <a:ahLst/>
            <a:cxnLst/>
            <a:rect l="l" t="t" r="r" b="b"/>
            <a:pathLst>
              <a:path w="100329" h="1719579">
                <a:moveTo>
                  <a:pt x="100034" y="1719421"/>
                </a:moveTo>
                <a:lnTo>
                  <a:pt x="68040" y="1704872"/>
                </a:lnTo>
                <a:lnTo>
                  <a:pt x="53488" y="1669346"/>
                </a:lnTo>
                <a:lnTo>
                  <a:pt x="47698" y="1625027"/>
                </a:lnTo>
                <a:lnTo>
                  <a:pt x="41987" y="1584096"/>
                </a:lnTo>
                <a:lnTo>
                  <a:pt x="31218" y="1533888"/>
                </a:lnTo>
                <a:lnTo>
                  <a:pt x="23157" y="1483246"/>
                </a:lnTo>
                <a:lnTo>
                  <a:pt x="17686" y="1432270"/>
                </a:lnTo>
                <a:lnTo>
                  <a:pt x="14685" y="1381063"/>
                </a:lnTo>
                <a:lnTo>
                  <a:pt x="14039" y="1329725"/>
                </a:lnTo>
                <a:lnTo>
                  <a:pt x="15629" y="1278358"/>
                </a:lnTo>
                <a:lnTo>
                  <a:pt x="19336" y="1227063"/>
                </a:lnTo>
                <a:lnTo>
                  <a:pt x="25044" y="1175941"/>
                </a:lnTo>
                <a:lnTo>
                  <a:pt x="32633" y="1125094"/>
                </a:lnTo>
                <a:lnTo>
                  <a:pt x="41987" y="1074622"/>
                </a:lnTo>
                <a:lnTo>
                  <a:pt x="49445" y="1030202"/>
                </a:lnTo>
                <a:lnTo>
                  <a:pt x="54095" y="985345"/>
                </a:lnTo>
                <a:lnTo>
                  <a:pt x="56252" y="940108"/>
                </a:lnTo>
                <a:lnTo>
                  <a:pt x="56228" y="894546"/>
                </a:lnTo>
                <a:lnTo>
                  <a:pt x="54338" y="848713"/>
                </a:lnTo>
                <a:lnTo>
                  <a:pt x="50895" y="802666"/>
                </a:lnTo>
                <a:lnTo>
                  <a:pt x="46212" y="756458"/>
                </a:lnTo>
                <a:lnTo>
                  <a:pt x="40602" y="710147"/>
                </a:lnTo>
                <a:lnTo>
                  <a:pt x="34380" y="663785"/>
                </a:lnTo>
                <a:lnTo>
                  <a:pt x="27859" y="617430"/>
                </a:lnTo>
                <a:lnTo>
                  <a:pt x="21352" y="571136"/>
                </a:lnTo>
                <a:lnTo>
                  <a:pt x="15172" y="524958"/>
                </a:lnTo>
                <a:lnTo>
                  <a:pt x="9633" y="478952"/>
                </a:lnTo>
                <a:lnTo>
                  <a:pt x="5050" y="433173"/>
                </a:lnTo>
                <a:lnTo>
                  <a:pt x="1734" y="387675"/>
                </a:lnTo>
                <a:lnTo>
                  <a:pt x="0" y="342515"/>
                </a:lnTo>
                <a:lnTo>
                  <a:pt x="160" y="297748"/>
                </a:lnTo>
                <a:lnTo>
                  <a:pt x="2530" y="253427"/>
                </a:lnTo>
                <a:lnTo>
                  <a:pt x="7421" y="209610"/>
                </a:lnTo>
                <a:lnTo>
                  <a:pt x="15148" y="166351"/>
                </a:lnTo>
                <a:lnTo>
                  <a:pt x="26023" y="123705"/>
                </a:lnTo>
                <a:lnTo>
                  <a:pt x="40362" y="81728"/>
                </a:lnTo>
                <a:lnTo>
                  <a:pt x="58476" y="40474"/>
                </a:lnTo>
                <a:lnTo>
                  <a:pt x="80679" y="0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679" y="1626619"/>
            <a:ext cx="1711960" cy="291465"/>
          </a:xfrm>
          <a:custGeom>
            <a:avLst/>
            <a:gdLst/>
            <a:ahLst/>
            <a:cxnLst/>
            <a:rect l="l" t="t" r="r" b="b"/>
            <a:pathLst>
              <a:path w="1711960" h="291464">
                <a:moveTo>
                  <a:pt x="0" y="290904"/>
                </a:moveTo>
                <a:lnTo>
                  <a:pt x="42120" y="272507"/>
                </a:lnTo>
                <a:lnTo>
                  <a:pt x="85428" y="258529"/>
                </a:lnTo>
                <a:lnTo>
                  <a:pt x="129785" y="248423"/>
                </a:lnTo>
                <a:lnTo>
                  <a:pt x="175053" y="241643"/>
                </a:lnTo>
                <a:lnTo>
                  <a:pt x="221095" y="237643"/>
                </a:lnTo>
                <a:lnTo>
                  <a:pt x="267771" y="235877"/>
                </a:lnTo>
                <a:lnTo>
                  <a:pt x="314944" y="235798"/>
                </a:lnTo>
                <a:lnTo>
                  <a:pt x="362476" y="236860"/>
                </a:lnTo>
                <a:lnTo>
                  <a:pt x="410228" y="238517"/>
                </a:lnTo>
                <a:lnTo>
                  <a:pt x="458063" y="240222"/>
                </a:lnTo>
                <a:lnTo>
                  <a:pt x="505842" y="241430"/>
                </a:lnTo>
                <a:lnTo>
                  <a:pt x="553427" y="241593"/>
                </a:lnTo>
                <a:lnTo>
                  <a:pt x="600680" y="240167"/>
                </a:lnTo>
                <a:lnTo>
                  <a:pt x="647463" y="236603"/>
                </a:lnTo>
                <a:lnTo>
                  <a:pt x="693637" y="230357"/>
                </a:lnTo>
                <a:lnTo>
                  <a:pt x="739066" y="220882"/>
                </a:lnTo>
                <a:lnTo>
                  <a:pt x="778348" y="205624"/>
                </a:lnTo>
                <a:lnTo>
                  <a:pt x="815300" y="181948"/>
                </a:lnTo>
                <a:lnTo>
                  <a:pt x="850504" y="152468"/>
                </a:lnTo>
                <a:lnTo>
                  <a:pt x="884543" y="119796"/>
                </a:lnTo>
                <a:lnTo>
                  <a:pt x="918000" y="86545"/>
                </a:lnTo>
                <a:lnTo>
                  <a:pt x="951458" y="55326"/>
                </a:lnTo>
                <a:lnTo>
                  <a:pt x="985499" y="28754"/>
                </a:lnTo>
                <a:lnTo>
                  <a:pt x="1020706" y="9441"/>
                </a:lnTo>
                <a:lnTo>
                  <a:pt x="1057662" y="0"/>
                </a:lnTo>
                <a:lnTo>
                  <a:pt x="1096950" y="3042"/>
                </a:lnTo>
                <a:lnTo>
                  <a:pt x="1134806" y="20703"/>
                </a:lnTo>
                <a:lnTo>
                  <a:pt x="1166189" y="49798"/>
                </a:lnTo>
                <a:lnTo>
                  <a:pt x="1193634" y="85937"/>
                </a:lnTo>
                <a:lnTo>
                  <a:pt x="1219678" y="124727"/>
                </a:lnTo>
                <a:lnTo>
                  <a:pt x="1246858" y="161777"/>
                </a:lnTo>
                <a:lnTo>
                  <a:pt x="1277711" y="192696"/>
                </a:lnTo>
                <a:lnTo>
                  <a:pt x="1314772" y="213092"/>
                </a:lnTo>
                <a:lnTo>
                  <a:pt x="1355220" y="222130"/>
                </a:lnTo>
                <a:lnTo>
                  <a:pt x="1399192" y="225153"/>
                </a:lnTo>
                <a:lnTo>
                  <a:pt x="1445303" y="224247"/>
                </a:lnTo>
                <a:lnTo>
                  <a:pt x="1492167" y="221499"/>
                </a:lnTo>
                <a:lnTo>
                  <a:pt x="1538397" y="218993"/>
                </a:lnTo>
                <a:lnTo>
                  <a:pt x="1582609" y="218816"/>
                </a:lnTo>
                <a:lnTo>
                  <a:pt x="1623417" y="223053"/>
                </a:lnTo>
                <a:lnTo>
                  <a:pt x="1659434" y="233792"/>
                </a:lnTo>
                <a:lnTo>
                  <a:pt x="1689275" y="253117"/>
                </a:lnTo>
                <a:lnTo>
                  <a:pt x="1711554" y="283114"/>
                </a:lnTo>
              </a:path>
            </a:pathLst>
          </a:custGeom>
          <a:ln w="28574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765719" y="1915748"/>
          <a:ext cx="1718310" cy="171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3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692117" y="1925246"/>
            <a:ext cx="100330" cy="1719580"/>
          </a:xfrm>
          <a:custGeom>
            <a:avLst/>
            <a:gdLst/>
            <a:ahLst/>
            <a:cxnLst/>
            <a:rect l="l" t="t" r="r" b="b"/>
            <a:pathLst>
              <a:path w="100330" h="1719579">
                <a:moveTo>
                  <a:pt x="100026" y="1719421"/>
                </a:moveTo>
                <a:lnTo>
                  <a:pt x="68041" y="1704872"/>
                </a:lnTo>
                <a:lnTo>
                  <a:pt x="53492" y="1669346"/>
                </a:lnTo>
                <a:lnTo>
                  <a:pt x="47703" y="1625027"/>
                </a:lnTo>
                <a:lnTo>
                  <a:pt x="42001" y="1584096"/>
                </a:lnTo>
                <a:lnTo>
                  <a:pt x="31230" y="1533888"/>
                </a:lnTo>
                <a:lnTo>
                  <a:pt x="23166" y="1483246"/>
                </a:lnTo>
                <a:lnTo>
                  <a:pt x="17693" y="1432270"/>
                </a:lnTo>
                <a:lnTo>
                  <a:pt x="14692" y="1381063"/>
                </a:lnTo>
                <a:lnTo>
                  <a:pt x="14045" y="1329725"/>
                </a:lnTo>
                <a:lnTo>
                  <a:pt x="15635" y="1278358"/>
                </a:lnTo>
                <a:lnTo>
                  <a:pt x="19343" y="1227063"/>
                </a:lnTo>
                <a:lnTo>
                  <a:pt x="25053" y="1175941"/>
                </a:lnTo>
                <a:lnTo>
                  <a:pt x="32644" y="1125094"/>
                </a:lnTo>
                <a:lnTo>
                  <a:pt x="42001" y="1074622"/>
                </a:lnTo>
                <a:lnTo>
                  <a:pt x="49459" y="1030202"/>
                </a:lnTo>
                <a:lnTo>
                  <a:pt x="54109" y="985345"/>
                </a:lnTo>
                <a:lnTo>
                  <a:pt x="56265" y="940108"/>
                </a:lnTo>
                <a:lnTo>
                  <a:pt x="56241" y="894546"/>
                </a:lnTo>
                <a:lnTo>
                  <a:pt x="54350" y="848713"/>
                </a:lnTo>
                <a:lnTo>
                  <a:pt x="50906" y="802666"/>
                </a:lnTo>
                <a:lnTo>
                  <a:pt x="46222" y="756458"/>
                </a:lnTo>
                <a:lnTo>
                  <a:pt x="40611" y="710147"/>
                </a:lnTo>
                <a:lnTo>
                  <a:pt x="34388" y="663785"/>
                </a:lnTo>
                <a:lnTo>
                  <a:pt x="27866" y="617430"/>
                </a:lnTo>
                <a:lnTo>
                  <a:pt x="21357" y="571136"/>
                </a:lnTo>
                <a:lnTo>
                  <a:pt x="15176" y="524958"/>
                </a:lnTo>
                <a:lnTo>
                  <a:pt x="9637" y="478952"/>
                </a:lnTo>
                <a:lnTo>
                  <a:pt x="5052" y="433173"/>
                </a:lnTo>
                <a:lnTo>
                  <a:pt x="1735" y="387675"/>
                </a:lnTo>
                <a:lnTo>
                  <a:pt x="0" y="342515"/>
                </a:lnTo>
                <a:lnTo>
                  <a:pt x="159" y="297748"/>
                </a:lnTo>
                <a:lnTo>
                  <a:pt x="2528" y="253427"/>
                </a:lnTo>
                <a:lnTo>
                  <a:pt x="7419" y="209610"/>
                </a:lnTo>
                <a:lnTo>
                  <a:pt x="15145" y="166351"/>
                </a:lnTo>
                <a:lnTo>
                  <a:pt x="26020" y="123705"/>
                </a:lnTo>
                <a:lnTo>
                  <a:pt x="40358" y="81728"/>
                </a:lnTo>
                <a:lnTo>
                  <a:pt x="58472" y="40474"/>
                </a:lnTo>
                <a:lnTo>
                  <a:pt x="80676" y="0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3044" y="1626619"/>
            <a:ext cx="1711960" cy="291465"/>
          </a:xfrm>
          <a:custGeom>
            <a:avLst/>
            <a:gdLst/>
            <a:ahLst/>
            <a:cxnLst/>
            <a:rect l="l" t="t" r="r" b="b"/>
            <a:pathLst>
              <a:path w="1711960" h="291464">
                <a:moveTo>
                  <a:pt x="0" y="290904"/>
                </a:moveTo>
                <a:lnTo>
                  <a:pt x="42119" y="272507"/>
                </a:lnTo>
                <a:lnTo>
                  <a:pt x="85426" y="258529"/>
                </a:lnTo>
                <a:lnTo>
                  <a:pt x="129783" y="248423"/>
                </a:lnTo>
                <a:lnTo>
                  <a:pt x="175052" y="241643"/>
                </a:lnTo>
                <a:lnTo>
                  <a:pt x="221094" y="237643"/>
                </a:lnTo>
                <a:lnTo>
                  <a:pt x="267770" y="235877"/>
                </a:lnTo>
                <a:lnTo>
                  <a:pt x="314944" y="235798"/>
                </a:lnTo>
                <a:lnTo>
                  <a:pt x="362477" y="236860"/>
                </a:lnTo>
                <a:lnTo>
                  <a:pt x="410230" y="238517"/>
                </a:lnTo>
                <a:lnTo>
                  <a:pt x="458066" y="240222"/>
                </a:lnTo>
                <a:lnTo>
                  <a:pt x="505846" y="241430"/>
                </a:lnTo>
                <a:lnTo>
                  <a:pt x="553432" y="241593"/>
                </a:lnTo>
                <a:lnTo>
                  <a:pt x="600685" y="240167"/>
                </a:lnTo>
                <a:lnTo>
                  <a:pt x="647469" y="236603"/>
                </a:lnTo>
                <a:lnTo>
                  <a:pt x="693644" y="230357"/>
                </a:lnTo>
                <a:lnTo>
                  <a:pt x="739073" y="220882"/>
                </a:lnTo>
                <a:lnTo>
                  <a:pt x="778355" y="205624"/>
                </a:lnTo>
                <a:lnTo>
                  <a:pt x="815306" y="181948"/>
                </a:lnTo>
                <a:lnTo>
                  <a:pt x="850509" y="152468"/>
                </a:lnTo>
                <a:lnTo>
                  <a:pt x="884546" y="119796"/>
                </a:lnTo>
                <a:lnTo>
                  <a:pt x="918001" y="86545"/>
                </a:lnTo>
                <a:lnTo>
                  <a:pt x="951456" y="55326"/>
                </a:lnTo>
                <a:lnTo>
                  <a:pt x="985496" y="28754"/>
                </a:lnTo>
                <a:lnTo>
                  <a:pt x="1020702" y="9441"/>
                </a:lnTo>
                <a:lnTo>
                  <a:pt x="1057658" y="0"/>
                </a:lnTo>
                <a:lnTo>
                  <a:pt x="1096947" y="3042"/>
                </a:lnTo>
                <a:lnTo>
                  <a:pt x="1134801" y="20703"/>
                </a:lnTo>
                <a:lnTo>
                  <a:pt x="1166182" y="49798"/>
                </a:lnTo>
                <a:lnTo>
                  <a:pt x="1193627" y="85937"/>
                </a:lnTo>
                <a:lnTo>
                  <a:pt x="1219672" y="124727"/>
                </a:lnTo>
                <a:lnTo>
                  <a:pt x="1246853" y="161777"/>
                </a:lnTo>
                <a:lnTo>
                  <a:pt x="1277708" y="192696"/>
                </a:lnTo>
                <a:lnTo>
                  <a:pt x="1314772" y="213092"/>
                </a:lnTo>
                <a:lnTo>
                  <a:pt x="1355217" y="222130"/>
                </a:lnTo>
                <a:lnTo>
                  <a:pt x="1399188" y="225153"/>
                </a:lnTo>
                <a:lnTo>
                  <a:pt x="1445299" y="224247"/>
                </a:lnTo>
                <a:lnTo>
                  <a:pt x="1492164" y="221499"/>
                </a:lnTo>
                <a:lnTo>
                  <a:pt x="1538396" y="218993"/>
                </a:lnTo>
                <a:lnTo>
                  <a:pt x="1582610" y="218816"/>
                </a:lnTo>
                <a:lnTo>
                  <a:pt x="1623417" y="223053"/>
                </a:lnTo>
                <a:lnTo>
                  <a:pt x="1659434" y="233792"/>
                </a:lnTo>
                <a:lnTo>
                  <a:pt x="1689272" y="253117"/>
                </a:lnTo>
                <a:lnTo>
                  <a:pt x="1711546" y="283114"/>
                </a:lnTo>
              </a:path>
            </a:pathLst>
          </a:custGeom>
          <a:ln w="28574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098" y="2317292"/>
            <a:ext cx="110599" cy="11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098" y="2738682"/>
            <a:ext cx="110599" cy="11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098" y="3160056"/>
            <a:ext cx="110599" cy="11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3955" y="2317292"/>
            <a:ext cx="110599" cy="110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3955" y="2738682"/>
            <a:ext cx="110599" cy="110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3955" y="3160056"/>
            <a:ext cx="110599" cy="110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94814" y="2317292"/>
            <a:ext cx="110599" cy="11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4814" y="2738682"/>
            <a:ext cx="110599" cy="11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94814" y="3160056"/>
            <a:ext cx="110599" cy="11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6426" y="3710570"/>
            <a:ext cx="7461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52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Times New Roman"/>
                <a:cs typeface="Times New Roman"/>
              </a:rPr>
              <a:t>Important 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78356" y="3710570"/>
            <a:ext cx="7461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52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Times New Roman"/>
                <a:cs typeface="Times New Roman"/>
              </a:rPr>
              <a:t>Important 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8824" y="2327371"/>
            <a:ext cx="432434" cy="933450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06045" marR="5080" indent="-93980">
              <a:lnSpc>
                <a:spcPts val="1650"/>
              </a:lnSpc>
              <a:spcBef>
                <a:spcPts val="25"/>
              </a:spcBef>
            </a:pPr>
            <a:r>
              <a:rPr sz="1400" spc="-5" dirty="0">
                <a:latin typeface="Times New Roman"/>
                <a:cs typeface="Times New Roman"/>
              </a:rPr>
              <a:t>Unimportant  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20754" y="2327371"/>
            <a:ext cx="432434" cy="933450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06045" marR="5080" indent="-93980">
              <a:lnSpc>
                <a:spcPts val="1650"/>
              </a:lnSpc>
              <a:spcBef>
                <a:spcPts val="25"/>
              </a:spcBef>
            </a:pPr>
            <a:r>
              <a:rPr sz="1400" spc="-5" dirty="0">
                <a:latin typeface="Times New Roman"/>
                <a:cs typeface="Times New Roman"/>
              </a:rPr>
              <a:t>Unimportant  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3098" y="1805083"/>
            <a:ext cx="110599" cy="110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3955" y="1736344"/>
            <a:ext cx="110599" cy="110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94814" y="1768716"/>
            <a:ext cx="110599" cy="110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94956" y="2536407"/>
            <a:ext cx="110599" cy="110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7381" y="3198931"/>
            <a:ext cx="110599" cy="110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23106" y="2079913"/>
            <a:ext cx="110599" cy="110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28030" y="2680232"/>
            <a:ext cx="110599" cy="110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44004" y="3473855"/>
            <a:ext cx="110599" cy="1105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51530" y="3000556"/>
            <a:ext cx="110599" cy="1105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38429" y="2912481"/>
            <a:ext cx="110599" cy="110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71979" y="2135783"/>
            <a:ext cx="110599" cy="1105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65403" y="2418367"/>
            <a:ext cx="110599" cy="110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94956" y="1805083"/>
            <a:ext cx="110599" cy="1105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7381" y="1805083"/>
            <a:ext cx="166324" cy="1105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11155" y="1805083"/>
            <a:ext cx="110599" cy="1105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54930" y="1720546"/>
            <a:ext cx="110599" cy="1106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44004" y="1574211"/>
            <a:ext cx="110599" cy="1106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86754" y="1736344"/>
            <a:ext cx="110599" cy="1106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14903" y="1768716"/>
            <a:ext cx="110599" cy="1106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65403" y="1805083"/>
            <a:ext cx="110599" cy="1105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1188" y="1365689"/>
            <a:ext cx="2916503" cy="10051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5388" y="2093003"/>
            <a:ext cx="2942590" cy="99695"/>
          </a:xfrm>
          <a:custGeom>
            <a:avLst/>
            <a:gdLst/>
            <a:ahLst/>
            <a:cxnLst/>
            <a:rect l="l" t="t" r="r" b="b"/>
            <a:pathLst>
              <a:path w="2942590" h="99694">
                <a:moveTo>
                  <a:pt x="0" y="0"/>
                </a:moveTo>
                <a:lnTo>
                  <a:pt x="2942594" y="0"/>
                </a:lnTo>
                <a:lnTo>
                  <a:pt x="2942594" y="99544"/>
                </a:lnTo>
                <a:lnTo>
                  <a:pt x="0" y="9954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30438" y="1915886"/>
            <a:ext cx="2942590" cy="99695"/>
          </a:xfrm>
          <a:custGeom>
            <a:avLst/>
            <a:gdLst/>
            <a:ahLst/>
            <a:cxnLst/>
            <a:rect l="l" t="t" r="r" b="b"/>
            <a:pathLst>
              <a:path w="2942590" h="99694">
                <a:moveTo>
                  <a:pt x="0" y="0"/>
                </a:moveTo>
                <a:lnTo>
                  <a:pt x="2942594" y="0"/>
                </a:lnTo>
                <a:lnTo>
                  <a:pt x="2942594" y="99544"/>
                </a:lnTo>
                <a:lnTo>
                  <a:pt x="0" y="9954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30438" y="1379474"/>
            <a:ext cx="2942590" cy="99695"/>
          </a:xfrm>
          <a:custGeom>
            <a:avLst/>
            <a:gdLst/>
            <a:ahLst/>
            <a:cxnLst/>
            <a:rect l="l" t="t" r="r" b="b"/>
            <a:pathLst>
              <a:path w="2942590" h="99694">
                <a:moveTo>
                  <a:pt x="0" y="0"/>
                </a:moveTo>
                <a:lnTo>
                  <a:pt x="2942594" y="0"/>
                </a:lnTo>
                <a:lnTo>
                  <a:pt x="2942594" y="99544"/>
                </a:lnTo>
                <a:lnTo>
                  <a:pt x="0" y="9954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10613" y="2626369"/>
            <a:ext cx="2813440" cy="1847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39088" y="2623619"/>
            <a:ext cx="2941320" cy="119380"/>
          </a:xfrm>
          <a:custGeom>
            <a:avLst/>
            <a:gdLst/>
            <a:ahLst/>
            <a:cxnLst/>
            <a:rect l="l" t="t" r="r" b="b"/>
            <a:pathLst>
              <a:path w="2941320" h="119380">
                <a:moveTo>
                  <a:pt x="0" y="0"/>
                </a:moveTo>
                <a:lnTo>
                  <a:pt x="2940944" y="0"/>
                </a:lnTo>
                <a:lnTo>
                  <a:pt x="2940944" y="119324"/>
                </a:lnTo>
                <a:lnTo>
                  <a:pt x="0" y="119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39088" y="3217468"/>
            <a:ext cx="2941320" cy="157480"/>
          </a:xfrm>
          <a:custGeom>
            <a:avLst/>
            <a:gdLst/>
            <a:ahLst/>
            <a:cxnLst/>
            <a:rect l="l" t="t" r="r" b="b"/>
            <a:pathLst>
              <a:path w="2941320" h="157479">
                <a:moveTo>
                  <a:pt x="0" y="0"/>
                </a:moveTo>
                <a:lnTo>
                  <a:pt x="2940944" y="0"/>
                </a:lnTo>
                <a:lnTo>
                  <a:pt x="2940944" y="157124"/>
                </a:lnTo>
                <a:lnTo>
                  <a:pt x="0" y="1571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39088" y="3800117"/>
            <a:ext cx="2941320" cy="86995"/>
          </a:xfrm>
          <a:custGeom>
            <a:avLst/>
            <a:gdLst/>
            <a:ahLst/>
            <a:cxnLst/>
            <a:rect l="l" t="t" r="r" b="b"/>
            <a:pathLst>
              <a:path w="2941320" h="86995">
                <a:moveTo>
                  <a:pt x="0" y="0"/>
                </a:moveTo>
                <a:lnTo>
                  <a:pt x="2940944" y="0"/>
                </a:lnTo>
                <a:lnTo>
                  <a:pt x="2940944" y="86824"/>
                </a:lnTo>
                <a:lnTo>
                  <a:pt x="0" y="868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40157" y="861177"/>
            <a:ext cx="7704455" cy="67818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30"/>
              </a:spcBef>
            </a:pPr>
            <a:r>
              <a:rPr sz="1800" spc="-5" dirty="0">
                <a:latin typeface="Arial"/>
                <a:cs typeface="Arial"/>
              </a:rPr>
              <a:t>Coarse to fine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2390775" algn="l"/>
              </a:tabLst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Grid Layout</a:t>
            </a:r>
            <a:r>
              <a:rPr sz="1400" b="1" spc="-5" dirty="0">
                <a:latin typeface="Times New Roman"/>
                <a:cs typeface="Times New Roman"/>
              </a:rPr>
              <a:t>	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Random Layout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447" y="95249"/>
            <a:ext cx="5588588" cy="4274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3264" y="90384"/>
            <a:ext cx="3113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Dropout</a:t>
            </a:r>
            <a:r>
              <a:rPr sz="3000" spc="-90" dirty="0"/>
              <a:t> </a:t>
            </a:r>
            <a:r>
              <a:rPr sz="3000" spc="-5" dirty="0"/>
              <a:t>Summary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77674" y="1693946"/>
            <a:ext cx="5659120" cy="393700"/>
          </a:xfrm>
          <a:custGeom>
            <a:avLst/>
            <a:gdLst/>
            <a:ahLst/>
            <a:cxnLst/>
            <a:rect l="l" t="t" r="r" b="b"/>
            <a:pathLst>
              <a:path w="5659120" h="393700">
                <a:moveTo>
                  <a:pt x="0" y="0"/>
                </a:moveTo>
                <a:lnTo>
                  <a:pt x="5658588" y="0"/>
                </a:lnTo>
                <a:lnTo>
                  <a:pt x="5658588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74" y="2223495"/>
            <a:ext cx="5659120" cy="358140"/>
          </a:xfrm>
          <a:custGeom>
            <a:avLst/>
            <a:gdLst/>
            <a:ahLst/>
            <a:cxnLst/>
            <a:rect l="l" t="t" r="r" b="b"/>
            <a:pathLst>
              <a:path w="5659120" h="358139">
                <a:moveTo>
                  <a:pt x="0" y="0"/>
                </a:moveTo>
                <a:lnTo>
                  <a:pt x="5658588" y="0"/>
                </a:lnTo>
                <a:lnTo>
                  <a:pt x="5658588" y="357599"/>
                </a:lnTo>
                <a:lnTo>
                  <a:pt x="0" y="357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13139" y="1896229"/>
            <a:ext cx="2781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drop in forward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893" y="3706092"/>
            <a:ext cx="2792095" cy="487680"/>
          </a:xfrm>
          <a:custGeom>
            <a:avLst/>
            <a:gdLst/>
            <a:ahLst/>
            <a:cxnLst/>
            <a:rect l="l" t="t" r="r" b="b"/>
            <a:pathLst>
              <a:path w="2792095" h="487679">
                <a:moveTo>
                  <a:pt x="0" y="0"/>
                </a:moveTo>
                <a:lnTo>
                  <a:pt x="2791494" y="0"/>
                </a:lnTo>
                <a:lnTo>
                  <a:pt x="2791494" y="487199"/>
                </a:lnTo>
                <a:lnTo>
                  <a:pt x="0" y="487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3216" y="3721921"/>
            <a:ext cx="230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scale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at test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8148" y="106059"/>
            <a:ext cx="5699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More common: “Inverted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dropout”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8749" y="728036"/>
            <a:ext cx="5539138" cy="3687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3798" y="1658971"/>
            <a:ext cx="5539740" cy="393700"/>
          </a:xfrm>
          <a:custGeom>
            <a:avLst/>
            <a:gdLst/>
            <a:ahLst/>
            <a:cxnLst/>
            <a:rect l="l" t="t" r="r" b="b"/>
            <a:pathLst>
              <a:path w="5539740" h="393700">
                <a:moveTo>
                  <a:pt x="0" y="0"/>
                </a:moveTo>
                <a:lnTo>
                  <a:pt x="5539188" y="0"/>
                </a:lnTo>
                <a:lnTo>
                  <a:pt x="5539188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796" y="2221270"/>
            <a:ext cx="5539740" cy="351155"/>
          </a:xfrm>
          <a:custGeom>
            <a:avLst/>
            <a:gdLst/>
            <a:ahLst/>
            <a:cxnLst/>
            <a:rect l="l" t="t" r="r" b="b"/>
            <a:pathLst>
              <a:path w="5539740" h="351155">
                <a:moveTo>
                  <a:pt x="0" y="0"/>
                </a:moveTo>
                <a:lnTo>
                  <a:pt x="5539191" y="0"/>
                </a:lnTo>
                <a:lnTo>
                  <a:pt x="5539191" y="350999"/>
                </a:lnTo>
                <a:lnTo>
                  <a:pt x="0" y="35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9567" y="3351193"/>
            <a:ext cx="1898650" cy="380365"/>
          </a:xfrm>
          <a:custGeom>
            <a:avLst/>
            <a:gdLst/>
            <a:ahLst/>
            <a:cxnLst/>
            <a:rect l="l" t="t" r="r" b="b"/>
            <a:pathLst>
              <a:path w="1898650" h="380364">
                <a:moveTo>
                  <a:pt x="1898521" y="0"/>
                </a:moveTo>
                <a:lnTo>
                  <a:pt x="0" y="37987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5268" y="3690692"/>
            <a:ext cx="109999" cy="8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74313" y="3134353"/>
            <a:ext cx="3154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test time is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unchanged!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3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/>
          <p:nvPr/>
        </p:nvSpPr>
        <p:spPr>
          <a:xfrm>
            <a:off x="776714" y="1856111"/>
            <a:ext cx="2317299" cy="50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424" y="927456"/>
            <a:ext cx="341058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kind 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799" y="2791282"/>
            <a:ext cx="469582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Testing: </a:t>
            </a:r>
            <a:r>
              <a:rPr sz="2400" spc="-5" dirty="0">
                <a:latin typeface="Arial"/>
                <a:cs typeface="Arial"/>
              </a:rPr>
              <a:t>Average out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  (sometimes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99" y="3513368"/>
            <a:ext cx="5740988" cy="849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3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/>
          <p:nvPr/>
        </p:nvSpPr>
        <p:spPr>
          <a:xfrm>
            <a:off x="776714" y="1856111"/>
            <a:ext cx="2317299" cy="50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424" y="927456"/>
            <a:ext cx="341058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kind 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799" y="2791282"/>
            <a:ext cx="469582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Testing: </a:t>
            </a:r>
            <a:r>
              <a:rPr sz="2400" spc="-5" dirty="0">
                <a:latin typeface="Arial"/>
                <a:cs typeface="Arial"/>
              </a:rPr>
              <a:t>Average out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  (sometimes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99" y="3513368"/>
            <a:ext cx="5740988" cy="849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34938" y="884580"/>
            <a:ext cx="2545715" cy="36487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325755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Batch  Normalization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7112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 Normalize using  </a:t>
            </a:r>
            <a:r>
              <a:rPr sz="2400" dirty="0">
                <a:latin typeface="Arial"/>
                <a:cs typeface="Arial"/>
              </a:rPr>
              <a:t>stats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  minibatches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Use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fixed  </a:t>
            </a:r>
            <a:r>
              <a:rPr sz="2400" dirty="0">
                <a:latin typeface="Arial"/>
                <a:cs typeface="Arial"/>
              </a:rPr>
              <a:t>stats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normalize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124" y="2613444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8" y="750223"/>
                </a:moveTo>
                <a:lnTo>
                  <a:pt x="462056" y="749245"/>
                </a:lnTo>
                <a:lnTo>
                  <a:pt x="392480" y="746395"/>
                </a:lnTo>
                <a:lnTo>
                  <a:pt x="326508" y="741802"/>
                </a:lnTo>
                <a:lnTo>
                  <a:pt x="264776" y="735592"/>
                </a:lnTo>
                <a:lnTo>
                  <a:pt x="207921" y="727894"/>
                </a:lnTo>
                <a:lnTo>
                  <a:pt x="156580" y="718836"/>
                </a:lnTo>
                <a:lnTo>
                  <a:pt x="111390" y="708543"/>
                </a:lnTo>
                <a:lnTo>
                  <a:pt x="72988" y="697145"/>
                </a:lnTo>
                <a:lnTo>
                  <a:pt x="19096" y="671543"/>
                </a:lnTo>
                <a:lnTo>
                  <a:pt x="0" y="643048"/>
                </a:lnTo>
                <a:lnTo>
                  <a:pt x="0" y="0"/>
                </a:lnTo>
                <a:lnTo>
                  <a:pt x="4880" y="14544"/>
                </a:lnTo>
                <a:lnTo>
                  <a:pt x="19096" y="28494"/>
                </a:lnTo>
                <a:lnTo>
                  <a:pt x="72988" y="54097"/>
                </a:lnTo>
                <a:lnTo>
                  <a:pt x="111390" y="65495"/>
                </a:lnTo>
                <a:lnTo>
                  <a:pt x="156580" y="75787"/>
                </a:lnTo>
                <a:lnTo>
                  <a:pt x="207921" y="84846"/>
                </a:lnTo>
                <a:lnTo>
                  <a:pt x="264776" y="92544"/>
                </a:lnTo>
                <a:lnTo>
                  <a:pt x="326508" y="98753"/>
                </a:lnTo>
                <a:lnTo>
                  <a:pt x="392480" y="103347"/>
                </a:lnTo>
                <a:lnTo>
                  <a:pt x="462056" y="106196"/>
                </a:lnTo>
                <a:lnTo>
                  <a:pt x="534598" y="107174"/>
                </a:lnTo>
                <a:lnTo>
                  <a:pt x="1069197" y="107174"/>
                </a:lnTo>
                <a:lnTo>
                  <a:pt x="1069197" y="643048"/>
                </a:lnTo>
                <a:lnTo>
                  <a:pt x="1027186" y="684769"/>
                </a:lnTo>
                <a:lnTo>
                  <a:pt x="957807" y="708543"/>
                </a:lnTo>
                <a:lnTo>
                  <a:pt x="912617" y="718836"/>
                </a:lnTo>
                <a:lnTo>
                  <a:pt x="861276" y="727894"/>
                </a:lnTo>
                <a:lnTo>
                  <a:pt x="804421" y="735592"/>
                </a:lnTo>
                <a:lnTo>
                  <a:pt x="742689" y="741802"/>
                </a:lnTo>
                <a:lnTo>
                  <a:pt x="676716" y="746395"/>
                </a:lnTo>
                <a:lnTo>
                  <a:pt x="607141" y="749245"/>
                </a:lnTo>
                <a:lnTo>
                  <a:pt x="534598" y="750223"/>
                </a:lnTo>
                <a:close/>
              </a:path>
              <a:path w="1069340" h="750570">
                <a:moveTo>
                  <a:pt x="1069197" y="107174"/>
                </a:moveTo>
                <a:lnTo>
                  <a:pt x="534598" y="107174"/>
                </a:lnTo>
                <a:lnTo>
                  <a:pt x="607141" y="106196"/>
                </a:lnTo>
                <a:lnTo>
                  <a:pt x="676716" y="103347"/>
                </a:lnTo>
                <a:lnTo>
                  <a:pt x="742689" y="98753"/>
                </a:lnTo>
                <a:lnTo>
                  <a:pt x="804421" y="92544"/>
                </a:lnTo>
                <a:lnTo>
                  <a:pt x="861276" y="84846"/>
                </a:lnTo>
                <a:lnTo>
                  <a:pt x="912617" y="75787"/>
                </a:lnTo>
                <a:lnTo>
                  <a:pt x="957807" y="65495"/>
                </a:lnTo>
                <a:lnTo>
                  <a:pt x="996209" y="54097"/>
                </a:lnTo>
                <a:lnTo>
                  <a:pt x="1050101" y="28494"/>
                </a:lnTo>
                <a:lnTo>
                  <a:pt x="1069197" y="0"/>
                </a:lnTo>
                <a:lnTo>
                  <a:pt x="1069197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124" y="2506270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8" y="214349"/>
                </a:move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80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880" y="92629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80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4317" y="121719"/>
                </a:lnTo>
                <a:lnTo>
                  <a:pt x="1027186" y="148895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124" y="2506269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7" y="107174"/>
                </a:moveTo>
                <a:lnTo>
                  <a:pt x="1064317" y="121719"/>
                </a:lnTo>
                <a:lnTo>
                  <a:pt x="1050101" y="135669"/>
                </a:lnTo>
                <a:lnTo>
                  <a:pt x="996209" y="161271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79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79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9197" y="750223"/>
                </a:lnTo>
                <a:lnTo>
                  <a:pt x="1027186" y="791944"/>
                </a:lnTo>
                <a:lnTo>
                  <a:pt x="957807" y="815718"/>
                </a:lnTo>
                <a:lnTo>
                  <a:pt x="912617" y="826010"/>
                </a:lnTo>
                <a:lnTo>
                  <a:pt x="861276" y="835069"/>
                </a:lnTo>
                <a:lnTo>
                  <a:pt x="804421" y="842767"/>
                </a:lnTo>
                <a:lnTo>
                  <a:pt x="742689" y="848977"/>
                </a:lnTo>
                <a:lnTo>
                  <a:pt x="676716" y="853570"/>
                </a:lnTo>
                <a:lnTo>
                  <a:pt x="607141" y="856420"/>
                </a:lnTo>
                <a:lnTo>
                  <a:pt x="534598" y="857398"/>
                </a:lnTo>
                <a:lnTo>
                  <a:pt x="462056" y="856420"/>
                </a:lnTo>
                <a:lnTo>
                  <a:pt x="392480" y="853570"/>
                </a:lnTo>
                <a:lnTo>
                  <a:pt x="326508" y="848977"/>
                </a:lnTo>
                <a:lnTo>
                  <a:pt x="264776" y="842767"/>
                </a:lnTo>
                <a:lnTo>
                  <a:pt x="207921" y="835069"/>
                </a:lnTo>
                <a:lnTo>
                  <a:pt x="156579" y="826010"/>
                </a:lnTo>
                <a:lnTo>
                  <a:pt x="111390" y="815718"/>
                </a:lnTo>
                <a:lnTo>
                  <a:pt x="72988" y="804320"/>
                </a:lnTo>
                <a:lnTo>
                  <a:pt x="19096" y="778717"/>
                </a:lnTo>
                <a:lnTo>
                  <a:pt x="0" y="750223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4121" y="295431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1982" y="2892831"/>
            <a:ext cx="158252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6193" y="1676281"/>
            <a:ext cx="9544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  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0168" y="1428432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“cat”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3346" y="1649511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58"/>
                </a:moveTo>
                <a:lnTo>
                  <a:pt x="14861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1206" y="1569316"/>
            <a:ext cx="164249" cy="135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96438" y="2328067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47" y="277951"/>
                </a:lnTo>
                <a:lnTo>
                  <a:pt x="1112022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6438" y="2328067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47" y="277951"/>
                </a:lnTo>
                <a:lnTo>
                  <a:pt x="1112022" y="974550"/>
                </a:lnTo>
                <a:lnTo>
                  <a:pt x="299" y="1252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67" y="2934969"/>
            <a:ext cx="1588135" cy="0"/>
          </a:xfrm>
          <a:custGeom>
            <a:avLst/>
            <a:gdLst/>
            <a:ahLst/>
            <a:cxnLst/>
            <a:rect l="l" t="t" r="r" b="b"/>
            <a:pathLst>
              <a:path w="1588135">
                <a:moveTo>
                  <a:pt x="0" y="0"/>
                </a:moveTo>
                <a:lnTo>
                  <a:pt x="1588046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54226" y="2873481"/>
            <a:ext cx="158249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76115" y="2090485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Compute  loss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65541" y="1562371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68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78997" y="2110110"/>
            <a:ext cx="164499" cy="12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20360" y="2726469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9"/>
                </a:moveTo>
                <a:lnTo>
                  <a:pt x="3416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37597" y="2666082"/>
            <a:ext cx="165349" cy="120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107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21" name="object 21"/>
          <p:cNvSpPr/>
          <p:nvPr/>
        </p:nvSpPr>
        <p:spPr>
          <a:xfrm>
            <a:off x="2543344" y="2152780"/>
            <a:ext cx="1201497" cy="1666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52665" y="3817814"/>
            <a:ext cx="906144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CC-BY</a:t>
            </a:r>
            <a:r>
              <a:rPr sz="600" u="sng" spc="-7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107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71124" y="2613444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8" y="750223"/>
                </a:moveTo>
                <a:lnTo>
                  <a:pt x="462056" y="749245"/>
                </a:lnTo>
                <a:lnTo>
                  <a:pt x="392480" y="746395"/>
                </a:lnTo>
                <a:lnTo>
                  <a:pt x="326508" y="741802"/>
                </a:lnTo>
                <a:lnTo>
                  <a:pt x="264776" y="735592"/>
                </a:lnTo>
                <a:lnTo>
                  <a:pt x="207921" y="727894"/>
                </a:lnTo>
                <a:lnTo>
                  <a:pt x="156580" y="718836"/>
                </a:lnTo>
                <a:lnTo>
                  <a:pt x="111390" y="708543"/>
                </a:lnTo>
                <a:lnTo>
                  <a:pt x="72988" y="697145"/>
                </a:lnTo>
                <a:lnTo>
                  <a:pt x="19096" y="671543"/>
                </a:lnTo>
                <a:lnTo>
                  <a:pt x="0" y="643048"/>
                </a:lnTo>
                <a:lnTo>
                  <a:pt x="0" y="0"/>
                </a:lnTo>
                <a:lnTo>
                  <a:pt x="4880" y="14544"/>
                </a:lnTo>
                <a:lnTo>
                  <a:pt x="19096" y="28494"/>
                </a:lnTo>
                <a:lnTo>
                  <a:pt x="72988" y="54097"/>
                </a:lnTo>
                <a:lnTo>
                  <a:pt x="111390" y="65495"/>
                </a:lnTo>
                <a:lnTo>
                  <a:pt x="156580" y="75787"/>
                </a:lnTo>
                <a:lnTo>
                  <a:pt x="207921" y="84846"/>
                </a:lnTo>
                <a:lnTo>
                  <a:pt x="264776" y="92544"/>
                </a:lnTo>
                <a:lnTo>
                  <a:pt x="326508" y="98753"/>
                </a:lnTo>
                <a:lnTo>
                  <a:pt x="392480" y="103347"/>
                </a:lnTo>
                <a:lnTo>
                  <a:pt x="462056" y="106196"/>
                </a:lnTo>
                <a:lnTo>
                  <a:pt x="534598" y="107174"/>
                </a:lnTo>
                <a:lnTo>
                  <a:pt x="1069197" y="107174"/>
                </a:lnTo>
                <a:lnTo>
                  <a:pt x="1069197" y="643048"/>
                </a:lnTo>
                <a:lnTo>
                  <a:pt x="1027186" y="684769"/>
                </a:lnTo>
                <a:lnTo>
                  <a:pt x="957807" y="708543"/>
                </a:lnTo>
                <a:lnTo>
                  <a:pt x="912617" y="718836"/>
                </a:lnTo>
                <a:lnTo>
                  <a:pt x="861276" y="727894"/>
                </a:lnTo>
                <a:lnTo>
                  <a:pt x="804421" y="735592"/>
                </a:lnTo>
                <a:lnTo>
                  <a:pt x="742689" y="741802"/>
                </a:lnTo>
                <a:lnTo>
                  <a:pt x="676716" y="746395"/>
                </a:lnTo>
                <a:lnTo>
                  <a:pt x="607141" y="749245"/>
                </a:lnTo>
                <a:lnTo>
                  <a:pt x="534598" y="750223"/>
                </a:lnTo>
                <a:close/>
              </a:path>
              <a:path w="1069340" h="750570">
                <a:moveTo>
                  <a:pt x="1069197" y="107174"/>
                </a:moveTo>
                <a:lnTo>
                  <a:pt x="534598" y="107174"/>
                </a:lnTo>
                <a:lnTo>
                  <a:pt x="607141" y="106196"/>
                </a:lnTo>
                <a:lnTo>
                  <a:pt x="676716" y="103347"/>
                </a:lnTo>
                <a:lnTo>
                  <a:pt x="742689" y="98753"/>
                </a:lnTo>
                <a:lnTo>
                  <a:pt x="804421" y="92544"/>
                </a:lnTo>
                <a:lnTo>
                  <a:pt x="861276" y="84846"/>
                </a:lnTo>
                <a:lnTo>
                  <a:pt x="912617" y="75787"/>
                </a:lnTo>
                <a:lnTo>
                  <a:pt x="957807" y="65495"/>
                </a:lnTo>
                <a:lnTo>
                  <a:pt x="996209" y="54097"/>
                </a:lnTo>
                <a:lnTo>
                  <a:pt x="1050101" y="28494"/>
                </a:lnTo>
                <a:lnTo>
                  <a:pt x="1069197" y="0"/>
                </a:lnTo>
                <a:lnTo>
                  <a:pt x="1069197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124" y="2506270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8" y="214349"/>
                </a:move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80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880" y="92629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80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4317" y="121719"/>
                </a:lnTo>
                <a:lnTo>
                  <a:pt x="1027186" y="148895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124" y="2506269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7" y="107174"/>
                </a:moveTo>
                <a:lnTo>
                  <a:pt x="1064317" y="121719"/>
                </a:lnTo>
                <a:lnTo>
                  <a:pt x="1050101" y="135669"/>
                </a:lnTo>
                <a:lnTo>
                  <a:pt x="996209" y="161271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79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79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9197" y="750223"/>
                </a:lnTo>
                <a:lnTo>
                  <a:pt x="1027186" y="791944"/>
                </a:lnTo>
                <a:lnTo>
                  <a:pt x="957807" y="815718"/>
                </a:lnTo>
                <a:lnTo>
                  <a:pt x="912617" y="826010"/>
                </a:lnTo>
                <a:lnTo>
                  <a:pt x="861276" y="835069"/>
                </a:lnTo>
                <a:lnTo>
                  <a:pt x="804421" y="842767"/>
                </a:lnTo>
                <a:lnTo>
                  <a:pt x="742689" y="848977"/>
                </a:lnTo>
                <a:lnTo>
                  <a:pt x="676716" y="853570"/>
                </a:lnTo>
                <a:lnTo>
                  <a:pt x="607141" y="856420"/>
                </a:lnTo>
                <a:lnTo>
                  <a:pt x="534598" y="857398"/>
                </a:lnTo>
                <a:lnTo>
                  <a:pt x="462056" y="856420"/>
                </a:lnTo>
                <a:lnTo>
                  <a:pt x="392480" y="853570"/>
                </a:lnTo>
                <a:lnTo>
                  <a:pt x="326508" y="848977"/>
                </a:lnTo>
                <a:lnTo>
                  <a:pt x="264776" y="842767"/>
                </a:lnTo>
                <a:lnTo>
                  <a:pt x="207921" y="835069"/>
                </a:lnTo>
                <a:lnTo>
                  <a:pt x="156579" y="826010"/>
                </a:lnTo>
                <a:lnTo>
                  <a:pt x="111390" y="815718"/>
                </a:lnTo>
                <a:lnTo>
                  <a:pt x="72988" y="804320"/>
                </a:lnTo>
                <a:lnTo>
                  <a:pt x="19096" y="778717"/>
                </a:lnTo>
                <a:lnTo>
                  <a:pt x="0" y="750223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4121" y="295431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1982" y="2892831"/>
            <a:ext cx="158252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16193" y="1676281"/>
            <a:ext cx="9544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  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0168" y="1428432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“cat”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03346" y="1649511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58"/>
                </a:moveTo>
                <a:lnTo>
                  <a:pt x="14861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51206" y="1569316"/>
            <a:ext cx="164249" cy="135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6438" y="2328067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47" y="277951"/>
                </a:lnTo>
                <a:lnTo>
                  <a:pt x="1112022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6438" y="2328067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47" y="277951"/>
                </a:lnTo>
                <a:lnTo>
                  <a:pt x="1112022" y="974550"/>
                </a:lnTo>
                <a:lnTo>
                  <a:pt x="299" y="1252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53290" y="2934969"/>
            <a:ext cx="315595" cy="0"/>
          </a:xfrm>
          <a:custGeom>
            <a:avLst/>
            <a:gdLst/>
            <a:ahLst/>
            <a:cxnLst/>
            <a:rect l="l" t="t" r="r" b="b"/>
            <a:pathLst>
              <a:path w="315595">
                <a:moveTo>
                  <a:pt x="0" y="0"/>
                </a:moveTo>
                <a:lnTo>
                  <a:pt x="3151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54151" y="2873481"/>
            <a:ext cx="158249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76115" y="2090485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Compute  loss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5541" y="1562371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68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78997" y="2110110"/>
            <a:ext cx="164499" cy="12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20360" y="2726469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9"/>
                </a:moveTo>
                <a:lnTo>
                  <a:pt x="3416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7597" y="2666082"/>
            <a:ext cx="165349" cy="120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9843" y="3675792"/>
            <a:ext cx="1044575" cy="238125"/>
          </a:xfrm>
          <a:custGeom>
            <a:avLst/>
            <a:gdLst/>
            <a:ahLst/>
            <a:cxnLst/>
            <a:rect l="l" t="t" r="r" b="b"/>
            <a:pathLst>
              <a:path w="1044575" h="238125">
                <a:moveTo>
                  <a:pt x="0" y="0"/>
                </a:moveTo>
                <a:lnTo>
                  <a:pt x="16845" y="50671"/>
                </a:lnTo>
                <a:lnTo>
                  <a:pt x="64012" y="99257"/>
                </a:lnTo>
                <a:lnTo>
                  <a:pt x="97387" y="122118"/>
                </a:lnTo>
                <a:lnTo>
                  <a:pt x="136448" y="143678"/>
                </a:lnTo>
                <a:lnTo>
                  <a:pt x="180562" y="163677"/>
                </a:lnTo>
                <a:lnTo>
                  <a:pt x="229098" y="181855"/>
                </a:lnTo>
                <a:lnTo>
                  <a:pt x="281424" y="197952"/>
                </a:lnTo>
                <a:lnTo>
                  <a:pt x="336908" y="211708"/>
                </a:lnTo>
                <a:lnTo>
                  <a:pt x="394920" y="222863"/>
                </a:lnTo>
                <a:lnTo>
                  <a:pt x="454827" y="231157"/>
                </a:lnTo>
                <a:lnTo>
                  <a:pt x="515997" y="236331"/>
                </a:lnTo>
                <a:lnTo>
                  <a:pt x="577798" y="238124"/>
                </a:lnTo>
                <a:lnTo>
                  <a:pt x="631896" y="236777"/>
                </a:lnTo>
                <a:lnTo>
                  <a:pt x="685572" y="232816"/>
                </a:lnTo>
                <a:lnTo>
                  <a:pt x="738401" y="226415"/>
                </a:lnTo>
                <a:lnTo>
                  <a:pt x="789960" y="217749"/>
                </a:lnTo>
                <a:lnTo>
                  <a:pt x="839828" y="206992"/>
                </a:lnTo>
                <a:lnTo>
                  <a:pt x="887581" y="194319"/>
                </a:lnTo>
                <a:lnTo>
                  <a:pt x="932795" y="179905"/>
                </a:lnTo>
                <a:lnTo>
                  <a:pt x="975048" y="163924"/>
                </a:lnTo>
                <a:lnTo>
                  <a:pt x="1013897" y="146549"/>
                </a:lnTo>
                <a:lnTo>
                  <a:pt x="1031922" y="137399"/>
                </a:lnTo>
                <a:lnTo>
                  <a:pt x="1034847" y="135849"/>
                </a:lnTo>
                <a:lnTo>
                  <a:pt x="1037722" y="134274"/>
                </a:lnTo>
                <a:lnTo>
                  <a:pt x="1040572" y="132724"/>
                </a:lnTo>
                <a:lnTo>
                  <a:pt x="1044022" y="13077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3754" y="3693805"/>
            <a:ext cx="148799" cy="157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55839" y="4176675"/>
            <a:ext cx="1366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Transform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04169" y="2300987"/>
            <a:ext cx="991347" cy="1374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59717" y="2300995"/>
            <a:ext cx="991347" cy="1374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1038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000" spc="-5" dirty="0"/>
              <a:t>Horizontal</a:t>
            </a:r>
            <a:r>
              <a:rPr sz="3000" spc="-15" dirty="0"/>
              <a:t> </a:t>
            </a:r>
            <a:r>
              <a:rPr sz="3000" spc="-5" dirty="0"/>
              <a:t>Flips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75396" y="1437009"/>
            <a:ext cx="2076060" cy="2879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5699" y="1520109"/>
            <a:ext cx="2076060" cy="2879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0741" y="2919669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5">
                <a:moveTo>
                  <a:pt x="0" y="0"/>
                </a:moveTo>
                <a:lnTo>
                  <a:pt x="5182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4703" y="2858181"/>
            <a:ext cx="158249" cy="122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61" y="679423"/>
            <a:ext cx="1699721" cy="2607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48761" y="789423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6"/>
                </a:lnTo>
                <a:lnTo>
                  <a:pt x="0" y="1693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710" y="679436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6"/>
                </a:lnTo>
                <a:lnTo>
                  <a:pt x="0" y="1693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4961" y="848800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4"/>
                </a:lnTo>
                <a:lnTo>
                  <a:pt x="0" y="16937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2561" y="772600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6"/>
                </a:lnTo>
                <a:lnTo>
                  <a:pt x="0" y="1693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961" y="1593076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79">
                <a:moveTo>
                  <a:pt x="0" y="0"/>
                </a:moveTo>
                <a:lnTo>
                  <a:pt x="1509296" y="0"/>
                </a:lnTo>
                <a:lnTo>
                  <a:pt x="1509296" y="1693791"/>
                </a:lnTo>
                <a:lnTo>
                  <a:pt x="0" y="1693791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2711" y="1661546"/>
            <a:ext cx="1328420" cy="1490980"/>
          </a:xfrm>
          <a:custGeom>
            <a:avLst/>
            <a:gdLst/>
            <a:ahLst/>
            <a:cxnLst/>
            <a:rect l="l" t="t" r="r" b="b"/>
            <a:pathLst>
              <a:path w="1328420" h="1490980">
                <a:moveTo>
                  <a:pt x="0" y="0"/>
                </a:moveTo>
                <a:lnTo>
                  <a:pt x="1328397" y="0"/>
                </a:lnTo>
                <a:lnTo>
                  <a:pt x="1328397" y="1490696"/>
                </a:lnTo>
                <a:lnTo>
                  <a:pt x="0" y="14906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574" y="557129"/>
            <a:ext cx="5734685" cy="232473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crops </a:t>
            </a:r>
            <a:r>
              <a:rPr sz="3000" spc="-5" dirty="0">
                <a:latin typeface="Arial"/>
                <a:cs typeface="Arial"/>
              </a:rPr>
              <a:t>and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scales</a:t>
            </a:r>
            <a:endParaRPr sz="3000">
              <a:latin typeface="Arial"/>
              <a:cs typeface="Arial"/>
            </a:endParaRPr>
          </a:p>
          <a:p>
            <a:pPr marL="303530">
              <a:lnSpc>
                <a:spcPts val="2875"/>
              </a:lnSpc>
              <a:spcBef>
                <a:spcPts val="905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sample random crops /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scales</a:t>
            </a:r>
            <a:endParaRPr sz="2400"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Pick </a:t>
            </a:r>
            <a:r>
              <a:rPr sz="2000" dirty="0">
                <a:latin typeface="Arial"/>
                <a:cs typeface="Arial"/>
              </a:rPr>
              <a:t>random L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range </a:t>
            </a:r>
            <a:r>
              <a:rPr sz="2000" spc="-5" dirty="0">
                <a:latin typeface="Arial"/>
                <a:cs typeface="Arial"/>
              </a:rPr>
              <a:t>[256,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480]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Resize training image, </a:t>
            </a:r>
            <a:r>
              <a:rPr sz="2000" dirty="0">
                <a:latin typeface="Arial"/>
                <a:cs typeface="Arial"/>
              </a:rPr>
              <a:t>short side =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Sample </a:t>
            </a:r>
            <a:r>
              <a:rPr sz="2000" dirty="0">
                <a:latin typeface="Arial"/>
                <a:cs typeface="Arial"/>
              </a:rPr>
              <a:t>random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patch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61" y="679423"/>
            <a:ext cx="1699721" cy="2607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574" y="557129"/>
            <a:ext cx="8079740" cy="396303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crops </a:t>
            </a:r>
            <a:r>
              <a:rPr sz="3000" spc="-5" dirty="0">
                <a:latin typeface="Arial"/>
                <a:cs typeface="Arial"/>
              </a:rPr>
              <a:t>and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scales</a:t>
            </a:r>
            <a:endParaRPr sz="3000">
              <a:latin typeface="Arial"/>
              <a:cs typeface="Arial"/>
            </a:endParaRPr>
          </a:p>
          <a:p>
            <a:pPr marL="303530">
              <a:lnSpc>
                <a:spcPts val="2875"/>
              </a:lnSpc>
              <a:spcBef>
                <a:spcPts val="905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sample random crops /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scales</a:t>
            </a:r>
            <a:endParaRPr sz="2400"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Pick </a:t>
            </a:r>
            <a:r>
              <a:rPr sz="2000" dirty="0">
                <a:latin typeface="Arial"/>
                <a:cs typeface="Arial"/>
              </a:rPr>
              <a:t>random L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range </a:t>
            </a:r>
            <a:r>
              <a:rPr sz="2000" spc="-5" dirty="0">
                <a:latin typeface="Arial"/>
                <a:cs typeface="Arial"/>
              </a:rPr>
              <a:t>[256,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480]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Resize training image, </a:t>
            </a:r>
            <a:r>
              <a:rPr sz="2000" dirty="0">
                <a:latin typeface="Arial"/>
                <a:cs typeface="Arial"/>
              </a:rPr>
              <a:t>short side =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Sample </a:t>
            </a:r>
            <a:r>
              <a:rPr sz="2000" dirty="0">
                <a:latin typeface="Arial"/>
                <a:cs typeface="Arial"/>
              </a:rPr>
              <a:t>random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patch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303530">
              <a:lnSpc>
                <a:spcPts val="287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average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fixed </a:t>
            </a:r>
            <a:r>
              <a:rPr sz="2400" dirty="0">
                <a:latin typeface="Arial"/>
                <a:cs typeface="Arial"/>
              </a:rPr>
              <a:t>set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crops</a:t>
            </a:r>
            <a:endParaRPr sz="2400"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  <a:tabLst>
                <a:tab pos="760730" algn="l"/>
                <a:tab pos="3793490" algn="l"/>
              </a:tabLst>
            </a:pPr>
            <a:r>
              <a:rPr sz="2000" spc="-5" dirty="0">
                <a:latin typeface="Arial"/>
                <a:cs typeface="Arial"/>
              </a:rPr>
              <a:t>1.	Resize image at</a:t>
            </a:r>
            <a:r>
              <a:rPr sz="2000" dirty="0">
                <a:latin typeface="Arial"/>
                <a:cs typeface="Arial"/>
              </a:rPr>
              <a:t> 5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scales:	</a:t>
            </a:r>
            <a:r>
              <a:rPr sz="2000" spc="-5" dirty="0">
                <a:latin typeface="Arial"/>
                <a:cs typeface="Arial"/>
              </a:rPr>
              <a:t>{224, 256, 384, 480,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640}</a:t>
            </a:r>
            <a:endParaRPr sz="200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  <a:tabLst>
                <a:tab pos="760730" algn="l"/>
              </a:tabLst>
            </a:pPr>
            <a:r>
              <a:rPr sz="2000" spc="-5" dirty="0">
                <a:latin typeface="Arial"/>
                <a:cs typeface="Arial"/>
              </a:rPr>
              <a:t>2.	For each </a:t>
            </a:r>
            <a:r>
              <a:rPr sz="2000" dirty="0">
                <a:latin typeface="Arial"/>
                <a:cs typeface="Arial"/>
              </a:rPr>
              <a:t>size, </a:t>
            </a:r>
            <a:r>
              <a:rPr sz="2000" spc="-5" dirty="0">
                <a:latin typeface="Arial"/>
                <a:cs typeface="Arial"/>
              </a:rPr>
              <a:t>use 10 224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crops: 4 corners + center, +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flips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37498" y="674088"/>
          <a:ext cx="1704338" cy="2593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1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41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41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483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9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53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5699" y="2159845"/>
            <a:ext cx="1644391" cy="2280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375" y="3334218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4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3632" y="3272730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5644" y="2193995"/>
            <a:ext cx="1644391" cy="2280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574" y="469959"/>
            <a:ext cx="3489960" cy="1477010"/>
          </a:xfrm>
          <a:prstGeom prst="rect">
            <a:avLst/>
          </a:prstGeom>
        </p:spPr>
        <p:txBody>
          <a:bodyPr vert="horz" wrap="square" lIns="0" tIns="2432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3000" spc="-5" dirty="0">
                <a:latin typeface="Arial"/>
                <a:cs typeface="Arial"/>
              </a:rPr>
              <a:t>Color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Jitter</a:t>
            </a:r>
            <a:endParaRPr sz="3000">
              <a:latin typeface="Arial"/>
              <a:cs typeface="Arial"/>
            </a:endParaRPr>
          </a:p>
          <a:p>
            <a:pPr marL="836930" marR="5080">
              <a:lnSpc>
                <a:spcPct val="100000"/>
              </a:lnSpc>
              <a:spcBef>
                <a:spcPts val="1215"/>
              </a:spcBef>
            </a:pPr>
            <a:r>
              <a:rPr sz="2000" spc="-5" dirty="0">
                <a:latin typeface="Arial"/>
                <a:cs typeface="Arial"/>
              </a:rPr>
              <a:t>Simple: Randomize  </a:t>
            </a:r>
            <a:r>
              <a:rPr sz="2000" dirty="0">
                <a:latin typeface="Arial"/>
                <a:cs typeface="Arial"/>
              </a:rPr>
              <a:t>contrast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brightness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294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Today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372" y="1557178"/>
            <a:ext cx="37852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dirty="0">
                <a:latin typeface="Arial"/>
                <a:cs typeface="Arial"/>
              </a:rPr>
              <a:t>More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normalization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Fancier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optimization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Transfer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Learning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5699" y="2159845"/>
            <a:ext cx="1644391" cy="2280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375" y="3334218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4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3632" y="3272730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5644" y="2193995"/>
            <a:ext cx="1644391" cy="2280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574" y="469959"/>
            <a:ext cx="3489960" cy="1477010"/>
          </a:xfrm>
          <a:prstGeom prst="rect">
            <a:avLst/>
          </a:prstGeom>
        </p:spPr>
        <p:txBody>
          <a:bodyPr vert="horz" wrap="square" lIns="0" tIns="2432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3000" spc="-5" dirty="0">
                <a:latin typeface="Arial"/>
                <a:cs typeface="Arial"/>
              </a:rPr>
              <a:t>Color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Jitter</a:t>
            </a:r>
            <a:endParaRPr sz="3000">
              <a:latin typeface="Arial"/>
              <a:cs typeface="Arial"/>
            </a:endParaRPr>
          </a:p>
          <a:p>
            <a:pPr marL="836930" marR="5080">
              <a:lnSpc>
                <a:spcPct val="100000"/>
              </a:lnSpc>
              <a:spcBef>
                <a:spcPts val="1215"/>
              </a:spcBef>
            </a:pPr>
            <a:r>
              <a:rPr sz="2000" spc="-5" dirty="0">
                <a:latin typeface="Arial"/>
                <a:cs typeface="Arial"/>
              </a:rPr>
              <a:t>Simple: Randomize  </a:t>
            </a:r>
            <a:r>
              <a:rPr sz="2000" dirty="0">
                <a:latin typeface="Arial"/>
                <a:cs typeface="Arial"/>
              </a:rPr>
              <a:t>contrast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brightness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7543" y="390581"/>
            <a:ext cx="2210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More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Complex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719955" marR="116839" indent="-482600">
              <a:lnSpc>
                <a:spcPts val="2850"/>
              </a:lnSpc>
              <a:spcBef>
                <a:spcPts val="219"/>
              </a:spcBef>
              <a:buAutoNum type="arabicPeriod"/>
              <a:tabLst>
                <a:tab pos="4720590" algn="l"/>
                <a:tab pos="4721225" algn="l"/>
              </a:tabLst>
            </a:pPr>
            <a:r>
              <a:rPr spc="-5" dirty="0"/>
              <a:t>Apply PCA to all [R, G,</a:t>
            </a:r>
            <a:r>
              <a:rPr spc="-100" dirty="0"/>
              <a:t> </a:t>
            </a:r>
            <a:r>
              <a:rPr spc="-5" dirty="0"/>
              <a:t>B]  pixels in training</a:t>
            </a:r>
            <a:r>
              <a:rPr spc="-35" dirty="0"/>
              <a:t> </a:t>
            </a:r>
            <a:r>
              <a:rPr dirty="0"/>
              <a:t>set</a:t>
            </a:r>
          </a:p>
          <a:p>
            <a:pPr marL="4719955" marR="5080" indent="-482600">
              <a:lnSpc>
                <a:spcPts val="2850"/>
              </a:lnSpc>
              <a:spcBef>
                <a:spcPts val="1425"/>
              </a:spcBef>
              <a:buAutoNum type="arabicPeriod"/>
              <a:tabLst>
                <a:tab pos="4720590" algn="l"/>
                <a:tab pos="4721225" algn="l"/>
              </a:tabLst>
            </a:pPr>
            <a:r>
              <a:rPr spc="-5" dirty="0"/>
              <a:t>Sample </a:t>
            </a:r>
            <a:r>
              <a:rPr dirty="0"/>
              <a:t>a “color </a:t>
            </a:r>
            <a:r>
              <a:rPr spc="-5" dirty="0"/>
              <a:t>offset”  along principal</a:t>
            </a:r>
            <a:r>
              <a:rPr spc="-95" dirty="0"/>
              <a:t> </a:t>
            </a:r>
            <a:r>
              <a:rPr dirty="0"/>
              <a:t>component  </a:t>
            </a:r>
            <a:r>
              <a:rPr spc="-5" dirty="0"/>
              <a:t>directions</a:t>
            </a:r>
          </a:p>
          <a:p>
            <a:pPr marL="4719955" marR="8890" indent="-482600">
              <a:lnSpc>
                <a:spcPts val="2850"/>
              </a:lnSpc>
              <a:spcBef>
                <a:spcPts val="1425"/>
              </a:spcBef>
              <a:buAutoNum type="arabicPeriod"/>
              <a:tabLst>
                <a:tab pos="4720590" algn="l"/>
                <a:tab pos="4721225" algn="l"/>
              </a:tabLst>
            </a:pPr>
            <a:r>
              <a:rPr spc="-5" dirty="0"/>
              <a:t>Add offset to all pixels of </a:t>
            </a:r>
            <a:r>
              <a:rPr dirty="0"/>
              <a:t>a  </a:t>
            </a:r>
            <a:r>
              <a:rPr spc="-5" dirty="0"/>
              <a:t>training</a:t>
            </a:r>
            <a:r>
              <a:rPr spc="-15" dirty="0"/>
              <a:t> </a:t>
            </a:r>
            <a:r>
              <a:rPr spc="-5" dirty="0"/>
              <a:t>image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96441" y="4193553"/>
            <a:ext cx="3887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(As seen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i="1" spc="-5" dirty="0">
                <a:latin typeface="Arial"/>
                <a:cs typeface="Arial"/>
              </a:rPr>
              <a:t>[Krizhevsky et al. 2012], </a:t>
            </a:r>
            <a:r>
              <a:rPr sz="1400" spc="-5" dirty="0">
                <a:latin typeface="Arial"/>
                <a:cs typeface="Arial"/>
              </a:rPr>
              <a:t>ResNet,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etc)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574" y="445087"/>
            <a:ext cx="5774690" cy="3737610"/>
          </a:xfrm>
          <a:prstGeom prst="rect">
            <a:avLst/>
          </a:prstGeom>
        </p:spPr>
        <p:txBody>
          <a:bodyPr vert="horz" wrap="square" lIns="0" tIns="267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3000" spc="-5" dirty="0">
                <a:latin typeface="Arial"/>
                <a:cs typeface="Arial"/>
              </a:rPr>
              <a:t>Get </a:t>
            </a:r>
            <a:r>
              <a:rPr sz="3000" dirty="0">
                <a:latin typeface="Arial"/>
                <a:cs typeface="Arial"/>
              </a:rPr>
              <a:t>creative </a:t>
            </a:r>
            <a:r>
              <a:rPr sz="3000" spc="-5" dirty="0">
                <a:latin typeface="Arial"/>
                <a:cs typeface="Arial"/>
              </a:rPr>
              <a:t>for </a:t>
            </a:r>
            <a:r>
              <a:rPr sz="3000" dirty="0">
                <a:latin typeface="Arial"/>
                <a:cs typeface="Arial"/>
              </a:rPr>
              <a:t>your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problem!</a:t>
            </a:r>
            <a:endParaRPr sz="3000">
              <a:latin typeface="Arial"/>
              <a:cs typeface="Arial"/>
            </a:endParaRPr>
          </a:p>
          <a:p>
            <a:pPr marL="267970">
              <a:lnSpc>
                <a:spcPct val="100000"/>
              </a:lnSpc>
              <a:spcBef>
                <a:spcPts val="2014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mix/combinations </a:t>
            </a:r>
            <a:r>
              <a:rPr sz="3000" spc="-5" dirty="0">
                <a:latin typeface="Arial"/>
                <a:cs typeface="Arial"/>
              </a:rPr>
              <a:t>of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spc="-5" dirty="0">
                <a:latin typeface="Arial"/>
                <a:cs typeface="Arial"/>
              </a:rPr>
              <a:t>translation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rotation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stretching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shearing,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  <a:tab pos="4067810" algn="l"/>
              </a:tabLst>
            </a:pPr>
            <a:r>
              <a:rPr sz="3000" spc="-5" dirty="0">
                <a:latin typeface="Arial"/>
                <a:cs typeface="Arial"/>
              </a:rPr>
              <a:t>lens distortions, </a:t>
            </a:r>
            <a:r>
              <a:rPr sz="3000" dirty="0">
                <a:latin typeface="Arial"/>
                <a:cs typeface="Arial"/>
              </a:rPr>
              <a:t>…	(go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crazy)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574" y="703831"/>
            <a:ext cx="4832985" cy="241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Marginalize </a:t>
            </a:r>
            <a:r>
              <a:rPr sz="2400" spc="-5" dirty="0">
                <a:latin typeface="Arial"/>
                <a:cs typeface="Arial"/>
              </a:rPr>
              <a:t>over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69215" marR="3247390">
              <a:lnSpc>
                <a:spcPts val="2850"/>
              </a:lnSpc>
              <a:spcBef>
                <a:spcPts val="1735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b="1" spc="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:  </a:t>
            </a:r>
            <a:r>
              <a:rPr sz="2400" spc="-5" dirty="0">
                <a:latin typeface="Arial"/>
                <a:cs typeface="Arial"/>
              </a:rPr>
              <a:t>Dropout</a:t>
            </a:r>
            <a:endParaRPr sz="2400">
              <a:latin typeface="Arial"/>
              <a:cs typeface="Arial"/>
            </a:endParaRPr>
          </a:p>
          <a:p>
            <a:pPr marL="69215" marR="2031364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Batch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Normalization  Data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Augmentation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1"/>
            <a:ext cx="4832985" cy="277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Marginalize </a:t>
            </a:r>
            <a:r>
              <a:rPr sz="2400" spc="-5" dirty="0">
                <a:latin typeface="Arial"/>
                <a:cs typeface="Arial"/>
              </a:rPr>
              <a:t>over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69215" marR="3247390">
              <a:lnSpc>
                <a:spcPts val="2850"/>
              </a:lnSpc>
              <a:spcBef>
                <a:spcPts val="1735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b="1" spc="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:  </a:t>
            </a:r>
            <a:r>
              <a:rPr sz="2400" spc="-5" dirty="0">
                <a:latin typeface="Arial"/>
                <a:cs typeface="Arial"/>
              </a:rPr>
              <a:t>Dropout</a:t>
            </a:r>
            <a:endParaRPr sz="2400">
              <a:latin typeface="Arial"/>
              <a:cs typeface="Arial"/>
            </a:endParaRPr>
          </a:p>
          <a:p>
            <a:pPr marL="69215" marR="2031364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Batch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Normalization  Data Augmentation  DropConnect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385993"/>
            <a:ext cx="4011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Wan et al, </a:t>
            </a:r>
            <a:r>
              <a:rPr sz="900" dirty="0">
                <a:latin typeface="Arial"/>
                <a:cs typeface="Arial"/>
              </a:rPr>
              <a:t>“Regularization </a:t>
            </a:r>
            <a:r>
              <a:rPr sz="900" spc="-5" dirty="0">
                <a:latin typeface="Arial"/>
                <a:cs typeface="Arial"/>
              </a:rPr>
              <a:t>of Neural Networks using DropConnect”, ICML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2013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04817" y="345579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63842" y="3359818"/>
            <a:ext cx="81974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3842" y="3342543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0" y="627423"/>
                </a:moveTo>
                <a:lnTo>
                  <a:pt x="14656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7614" y="3299018"/>
            <a:ext cx="1108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5292" y="3342543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1465647" y="6274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6292" y="3299018"/>
            <a:ext cx="1108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0217" y="3353943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0" y="510648"/>
                </a:moveTo>
                <a:lnTo>
                  <a:pt x="9062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91490" y="3301993"/>
            <a:ext cx="109799" cy="88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0217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6691" y="3311118"/>
            <a:ext cx="94449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3216" y="345579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72216" y="3359818"/>
            <a:ext cx="81974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1589" y="345579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80590" y="3359818"/>
            <a:ext cx="81999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29964" y="345579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8988" y="3359818"/>
            <a:ext cx="81974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2814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74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33664" y="3311118"/>
            <a:ext cx="94449" cy="107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8340" y="3353943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8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33516" y="3301993"/>
            <a:ext cx="109799" cy="88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6964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3464" y="3311118"/>
            <a:ext cx="94449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84441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74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25265" y="3311118"/>
            <a:ext cx="94449" cy="107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03942" y="3363043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79" h="607060">
                <a:moveTo>
                  <a:pt x="868623" y="6069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23567" y="3303993"/>
            <a:ext cx="107924" cy="943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76042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99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16892" y="3311118"/>
            <a:ext cx="94449" cy="107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18591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15090" y="3311118"/>
            <a:ext cx="94424" cy="1078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62241" y="3363043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79" h="607060">
                <a:moveTo>
                  <a:pt x="0" y="606923"/>
                </a:moveTo>
                <a:lnTo>
                  <a:pt x="8686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3314" y="3303993"/>
            <a:ext cx="107924" cy="943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00839" y="2764694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6414" y="2688394"/>
            <a:ext cx="98249" cy="105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21065" y="2695019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23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39040" y="2638419"/>
            <a:ext cx="108674" cy="92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24766" y="2670269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22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33566" y="2631019"/>
            <a:ext cx="111049" cy="784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92465" y="2764694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8040" y="2688394"/>
            <a:ext cx="98249" cy="1058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2691" y="2695019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23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30666" y="2638419"/>
            <a:ext cx="108674" cy="92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18591" y="269471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00314" y="2638344"/>
            <a:ext cx="108774" cy="923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13216" y="2764119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9299"/>
                </a:moveTo>
                <a:lnTo>
                  <a:pt x="233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12940" y="2688269"/>
            <a:ext cx="98649" cy="1055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60591" y="2779644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49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13741" y="2692144"/>
            <a:ext cx="84749" cy="110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26964" y="2779169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29" h="307975">
                <a:moveTo>
                  <a:pt x="0" y="307899"/>
                </a:moveTo>
                <a:lnTo>
                  <a:pt x="1509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40189" y="2692019"/>
            <a:ext cx="85374" cy="1105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04817" y="2764119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9299"/>
                </a:moveTo>
                <a:lnTo>
                  <a:pt x="2334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04567" y="2688269"/>
            <a:ext cx="98624" cy="1055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10217" y="269471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91941" y="2638344"/>
            <a:ext cx="108749" cy="9234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10217" y="2670144"/>
            <a:ext cx="1204595" cy="417195"/>
          </a:xfrm>
          <a:custGeom>
            <a:avLst/>
            <a:gdLst/>
            <a:ahLst/>
            <a:cxnLst/>
            <a:rect l="l" t="t" r="r" b="b"/>
            <a:pathLst>
              <a:path w="1204595" h="417194">
                <a:moveTo>
                  <a:pt x="0" y="416924"/>
                </a:moveTo>
                <a:lnTo>
                  <a:pt x="120449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94914" y="2630894"/>
            <a:ext cx="111024" cy="785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11215" y="2013875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36615" y="1947443"/>
            <a:ext cx="104849" cy="996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19840" y="2096715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7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8840" y="2000738"/>
            <a:ext cx="81974" cy="105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6841" y="2027063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94"/>
                </a:moveTo>
                <a:lnTo>
                  <a:pt x="324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07816" y="1950758"/>
            <a:ext cx="98249" cy="1058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55792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87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64191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87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72565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87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80938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87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55792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96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64191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72565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80938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96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62417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8"/>
                </a:lnTo>
                <a:lnTo>
                  <a:pt x="28754" y="61016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4"/>
                </a:lnTo>
                <a:lnTo>
                  <a:pt x="254424" y="43649"/>
                </a:lnTo>
                <a:lnTo>
                  <a:pt x="286730" y="91998"/>
                </a:lnTo>
                <a:lnTo>
                  <a:pt x="298074" y="149037"/>
                </a:lnTo>
                <a:lnTo>
                  <a:pt x="290476" y="196138"/>
                </a:lnTo>
                <a:lnTo>
                  <a:pt x="269318" y="237047"/>
                </a:lnTo>
                <a:lnTo>
                  <a:pt x="237054" y="269307"/>
                </a:lnTo>
                <a:lnTo>
                  <a:pt x="196138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70815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8"/>
                </a:lnTo>
                <a:lnTo>
                  <a:pt x="28754" y="61016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8"/>
                </a:lnTo>
                <a:lnTo>
                  <a:pt x="298049" y="149037"/>
                </a:lnTo>
                <a:lnTo>
                  <a:pt x="290451" y="196138"/>
                </a:lnTo>
                <a:lnTo>
                  <a:pt x="269295" y="237047"/>
                </a:lnTo>
                <a:lnTo>
                  <a:pt x="237034" y="269307"/>
                </a:lnTo>
                <a:lnTo>
                  <a:pt x="196126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079189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8"/>
                </a:lnTo>
                <a:lnTo>
                  <a:pt x="28754" y="61016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8"/>
                </a:lnTo>
                <a:lnTo>
                  <a:pt x="298049" y="149037"/>
                </a:lnTo>
                <a:lnTo>
                  <a:pt x="290451" y="196138"/>
                </a:lnTo>
                <a:lnTo>
                  <a:pt x="269295" y="237047"/>
                </a:lnTo>
                <a:lnTo>
                  <a:pt x="237034" y="269307"/>
                </a:lnTo>
                <a:lnTo>
                  <a:pt x="196126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70815" y="168438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4" y="61013"/>
                </a:lnTo>
                <a:lnTo>
                  <a:pt x="61014" y="28753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27"/>
                </a:lnTo>
                <a:lnTo>
                  <a:pt x="290451" y="196131"/>
                </a:lnTo>
                <a:lnTo>
                  <a:pt x="269295" y="237040"/>
                </a:lnTo>
                <a:lnTo>
                  <a:pt x="237034" y="269300"/>
                </a:lnTo>
                <a:lnTo>
                  <a:pt x="196126" y="290456"/>
                </a:lnTo>
                <a:lnTo>
                  <a:pt x="149024" y="298054"/>
                </a:lnTo>
                <a:lnTo>
                  <a:pt x="101922" y="290456"/>
                </a:lnTo>
                <a:lnTo>
                  <a:pt x="61014" y="269300"/>
                </a:lnTo>
                <a:lnTo>
                  <a:pt x="28754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3186" y="3354018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0" y="510598"/>
                </a:moveTo>
                <a:lnTo>
                  <a:pt x="906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14509" y="3302043"/>
            <a:ext cx="109824" cy="888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6135" y="3455842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36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95135" y="3359868"/>
            <a:ext cx="81974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52882" y="3455842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36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511907" y="3359868"/>
            <a:ext cx="81974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608" y="339149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49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56433" y="3311193"/>
            <a:ext cx="94449" cy="10787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49933" y="339149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24"/>
                </a:moveTo>
                <a:lnTo>
                  <a:pt x="3318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346508" y="3311193"/>
            <a:ext cx="94474" cy="10787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07209" y="339149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74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48060" y="3311193"/>
            <a:ext cx="94449" cy="1078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98836" y="339149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74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839661" y="3311193"/>
            <a:ext cx="94449" cy="1078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23733" y="2765044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49" y="2783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59258" y="2688794"/>
            <a:ext cx="98299" cy="1057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47735" y="2670669"/>
            <a:ext cx="1200150" cy="416559"/>
          </a:xfrm>
          <a:custGeom>
            <a:avLst/>
            <a:gdLst/>
            <a:ahLst/>
            <a:cxnLst/>
            <a:rect l="l" t="t" r="r" b="b"/>
            <a:pathLst>
              <a:path w="1200150" h="416560">
                <a:moveTo>
                  <a:pt x="1199722" y="4163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56560" y="2631419"/>
            <a:ext cx="111024" cy="784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36135" y="276449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8924"/>
                </a:moveTo>
                <a:lnTo>
                  <a:pt x="2332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35734" y="2688644"/>
            <a:ext cx="98649" cy="1055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3785" y="2779794"/>
            <a:ext cx="147320" cy="307340"/>
          </a:xfrm>
          <a:custGeom>
            <a:avLst/>
            <a:gdLst/>
            <a:ahLst/>
            <a:cxnLst/>
            <a:rect l="l" t="t" r="r" b="b"/>
            <a:pathLst>
              <a:path w="147320" h="307339">
                <a:moveTo>
                  <a:pt x="146924" y="3072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36985" y="2692269"/>
            <a:ext cx="84724" cy="1106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49933" y="2779294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29" h="307975">
                <a:moveTo>
                  <a:pt x="0" y="307774"/>
                </a:moveTo>
                <a:lnTo>
                  <a:pt x="1509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163133" y="2692169"/>
            <a:ext cx="85374" cy="1104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27736" y="276449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8924"/>
                </a:moveTo>
                <a:lnTo>
                  <a:pt x="2332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927360" y="2688644"/>
            <a:ext cx="98649" cy="10554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834109" y="2014205"/>
            <a:ext cx="417195" cy="364490"/>
          </a:xfrm>
          <a:custGeom>
            <a:avLst/>
            <a:gdLst/>
            <a:ahLst/>
            <a:cxnLst/>
            <a:rect l="l" t="t" r="r" b="b"/>
            <a:pathLst>
              <a:path w="417195" h="364489">
                <a:moveTo>
                  <a:pt x="417024" y="3643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59484" y="1947806"/>
            <a:ext cx="104849" cy="9962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42759" y="2096808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01760" y="2000833"/>
            <a:ext cx="81974" cy="10549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139810" y="2027155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21"/>
                </a:moveTo>
                <a:lnTo>
                  <a:pt x="3248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430860" y="1950863"/>
            <a:ext cx="98274" cy="1058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78636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3"/>
                </a:lnTo>
                <a:lnTo>
                  <a:pt x="254549" y="43649"/>
                </a:lnTo>
                <a:lnTo>
                  <a:pt x="286855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80" y="290596"/>
                </a:lnTo>
                <a:lnTo>
                  <a:pt x="61052" y="269425"/>
                </a:lnTo>
                <a:lnTo>
                  <a:pt x="28773" y="237147"/>
                </a:lnTo>
                <a:lnTo>
                  <a:pt x="7603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187035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43" y="11343"/>
                </a:lnTo>
                <a:lnTo>
                  <a:pt x="254524" y="43649"/>
                </a:lnTo>
                <a:lnTo>
                  <a:pt x="286843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70" y="290596"/>
                </a:lnTo>
                <a:lnTo>
                  <a:pt x="61041" y="269425"/>
                </a:lnTo>
                <a:lnTo>
                  <a:pt x="28766" y="237147"/>
                </a:lnTo>
                <a:lnTo>
                  <a:pt x="7600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95409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62" y="11343"/>
                </a:lnTo>
                <a:lnTo>
                  <a:pt x="254524" y="43649"/>
                </a:lnTo>
                <a:lnTo>
                  <a:pt x="286852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70" y="290596"/>
                </a:lnTo>
                <a:lnTo>
                  <a:pt x="61041" y="269425"/>
                </a:lnTo>
                <a:lnTo>
                  <a:pt x="28766" y="237147"/>
                </a:lnTo>
                <a:lnTo>
                  <a:pt x="7600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403783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3"/>
                </a:lnTo>
                <a:lnTo>
                  <a:pt x="254549" y="43649"/>
                </a:lnTo>
                <a:lnTo>
                  <a:pt x="286855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80" y="290596"/>
                </a:lnTo>
                <a:lnTo>
                  <a:pt x="61052" y="269425"/>
                </a:lnTo>
                <a:lnTo>
                  <a:pt x="28773" y="237147"/>
                </a:lnTo>
                <a:lnTo>
                  <a:pt x="7603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578636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6"/>
                </a:lnTo>
                <a:lnTo>
                  <a:pt x="254549" y="43674"/>
                </a:lnTo>
                <a:lnTo>
                  <a:pt x="286855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80" y="290598"/>
                </a:lnTo>
                <a:lnTo>
                  <a:pt x="61052" y="269433"/>
                </a:lnTo>
                <a:lnTo>
                  <a:pt x="28773" y="237157"/>
                </a:lnTo>
                <a:lnTo>
                  <a:pt x="7603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87035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43" y="11346"/>
                </a:lnTo>
                <a:lnTo>
                  <a:pt x="254524" y="43674"/>
                </a:lnTo>
                <a:lnTo>
                  <a:pt x="286843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70" y="290598"/>
                </a:lnTo>
                <a:lnTo>
                  <a:pt x="61041" y="269433"/>
                </a:lnTo>
                <a:lnTo>
                  <a:pt x="28766" y="237157"/>
                </a:lnTo>
                <a:lnTo>
                  <a:pt x="7600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95409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62" y="11346"/>
                </a:lnTo>
                <a:lnTo>
                  <a:pt x="254524" y="43674"/>
                </a:lnTo>
                <a:lnTo>
                  <a:pt x="286852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70" y="290598"/>
                </a:lnTo>
                <a:lnTo>
                  <a:pt x="61041" y="269433"/>
                </a:lnTo>
                <a:lnTo>
                  <a:pt x="28766" y="237157"/>
                </a:lnTo>
                <a:lnTo>
                  <a:pt x="7600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403783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6"/>
                </a:lnTo>
                <a:lnTo>
                  <a:pt x="254549" y="43674"/>
                </a:lnTo>
                <a:lnTo>
                  <a:pt x="286855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80" y="290598"/>
                </a:lnTo>
                <a:lnTo>
                  <a:pt x="61052" y="269433"/>
                </a:lnTo>
                <a:lnTo>
                  <a:pt x="28773" y="237157"/>
                </a:lnTo>
                <a:lnTo>
                  <a:pt x="7603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85261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112"/>
                </a:moveTo>
                <a:lnTo>
                  <a:pt x="7603" y="101979"/>
                </a:lnTo>
                <a:lnTo>
                  <a:pt x="28773" y="61046"/>
                </a:lnTo>
                <a:lnTo>
                  <a:pt x="61052" y="28768"/>
                </a:lnTo>
                <a:lnTo>
                  <a:pt x="101980" y="7601"/>
                </a:lnTo>
                <a:lnTo>
                  <a:pt x="149099" y="0"/>
                </a:lnTo>
                <a:lnTo>
                  <a:pt x="206165" y="11349"/>
                </a:lnTo>
                <a:lnTo>
                  <a:pt x="254549" y="43669"/>
                </a:lnTo>
                <a:lnTo>
                  <a:pt x="286855" y="92043"/>
                </a:lnTo>
                <a:lnTo>
                  <a:pt x="298199" y="149112"/>
                </a:lnTo>
                <a:lnTo>
                  <a:pt x="290598" y="196231"/>
                </a:lnTo>
                <a:lnTo>
                  <a:pt x="269433" y="237159"/>
                </a:lnTo>
                <a:lnTo>
                  <a:pt x="237157" y="269438"/>
                </a:lnTo>
                <a:lnTo>
                  <a:pt x="196228" y="290608"/>
                </a:lnTo>
                <a:lnTo>
                  <a:pt x="149099" y="298211"/>
                </a:lnTo>
                <a:lnTo>
                  <a:pt x="101980" y="290608"/>
                </a:lnTo>
                <a:lnTo>
                  <a:pt x="61052" y="269438"/>
                </a:lnTo>
                <a:lnTo>
                  <a:pt x="28773" y="237159"/>
                </a:lnTo>
                <a:lnTo>
                  <a:pt x="7603" y="196231"/>
                </a:lnTo>
                <a:lnTo>
                  <a:pt x="0" y="14911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93659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112"/>
                </a:moveTo>
                <a:lnTo>
                  <a:pt x="7600" y="101979"/>
                </a:lnTo>
                <a:lnTo>
                  <a:pt x="28766" y="61046"/>
                </a:lnTo>
                <a:lnTo>
                  <a:pt x="61041" y="28768"/>
                </a:lnTo>
                <a:lnTo>
                  <a:pt x="101970" y="7601"/>
                </a:lnTo>
                <a:lnTo>
                  <a:pt x="149099" y="0"/>
                </a:lnTo>
                <a:lnTo>
                  <a:pt x="206143" y="11349"/>
                </a:lnTo>
                <a:lnTo>
                  <a:pt x="254524" y="43669"/>
                </a:lnTo>
                <a:lnTo>
                  <a:pt x="286843" y="92043"/>
                </a:lnTo>
                <a:lnTo>
                  <a:pt x="298199" y="149112"/>
                </a:lnTo>
                <a:lnTo>
                  <a:pt x="290598" y="196231"/>
                </a:lnTo>
                <a:lnTo>
                  <a:pt x="269433" y="237159"/>
                </a:lnTo>
                <a:lnTo>
                  <a:pt x="237157" y="269438"/>
                </a:lnTo>
                <a:lnTo>
                  <a:pt x="196228" y="290608"/>
                </a:lnTo>
                <a:lnTo>
                  <a:pt x="149099" y="298211"/>
                </a:lnTo>
                <a:lnTo>
                  <a:pt x="101970" y="290608"/>
                </a:lnTo>
                <a:lnTo>
                  <a:pt x="61041" y="269438"/>
                </a:lnTo>
                <a:lnTo>
                  <a:pt x="28766" y="237159"/>
                </a:lnTo>
                <a:lnTo>
                  <a:pt x="7600" y="196231"/>
                </a:lnTo>
                <a:lnTo>
                  <a:pt x="0" y="14911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102033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112"/>
                </a:moveTo>
                <a:lnTo>
                  <a:pt x="7600" y="101979"/>
                </a:lnTo>
                <a:lnTo>
                  <a:pt x="28766" y="61046"/>
                </a:lnTo>
                <a:lnTo>
                  <a:pt x="61041" y="28768"/>
                </a:lnTo>
                <a:lnTo>
                  <a:pt x="101970" y="7601"/>
                </a:lnTo>
                <a:lnTo>
                  <a:pt x="149099" y="0"/>
                </a:lnTo>
                <a:lnTo>
                  <a:pt x="206162" y="11349"/>
                </a:lnTo>
                <a:lnTo>
                  <a:pt x="254524" y="43669"/>
                </a:lnTo>
                <a:lnTo>
                  <a:pt x="286852" y="92043"/>
                </a:lnTo>
                <a:lnTo>
                  <a:pt x="298199" y="149112"/>
                </a:lnTo>
                <a:lnTo>
                  <a:pt x="290598" y="196231"/>
                </a:lnTo>
                <a:lnTo>
                  <a:pt x="269433" y="237159"/>
                </a:lnTo>
                <a:lnTo>
                  <a:pt x="237157" y="269438"/>
                </a:lnTo>
                <a:lnTo>
                  <a:pt x="196228" y="290608"/>
                </a:lnTo>
                <a:lnTo>
                  <a:pt x="149099" y="298211"/>
                </a:lnTo>
                <a:lnTo>
                  <a:pt x="101970" y="290608"/>
                </a:lnTo>
                <a:lnTo>
                  <a:pt x="61041" y="269438"/>
                </a:lnTo>
                <a:lnTo>
                  <a:pt x="28766" y="237159"/>
                </a:lnTo>
                <a:lnTo>
                  <a:pt x="7600" y="196231"/>
                </a:lnTo>
                <a:lnTo>
                  <a:pt x="0" y="14911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93659" y="168438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2"/>
                </a:lnTo>
                <a:lnTo>
                  <a:pt x="28766" y="61043"/>
                </a:lnTo>
                <a:lnTo>
                  <a:pt x="61041" y="28767"/>
                </a:lnTo>
                <a:lnTo>
                  <a:pt x="101970" y="7601"/>
                </a:lnTo>
                <a:lnTo>
                  <a:pt x="149099" y="0"/>
                </a:lnTo>
                <a:lnTo>
                  <a:pt x="206143" y="11349"/>
                </a:lnTo>
                <a:lnTo>
                  <a:pt x="254524" y="43669"/>
                </a:lnTo>
                <a:lnTo>
                  <a:pt x="286843" y="92042"/>
                </a:lnTo>
                <a:lnTo>
                  <a:pt x="298199" y="149099"/>
                </a:lnTo>
                <a:lnTo>
                  <a:pt x="290598" y="196226"/>
                </a:lnTo>
                <a:lnTo>
                  <a:pt x="269433" y="237155"/>
                </a:lnTo>
                <a:lnTo>
                  <a:pt x="237157" y="269431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70" y="290598"/>
                </a:lnTo>
                <a:lnTo>
                  <a:pt x="61041" y="269431"/>
                </a:lnTo>
                <a:lnTo>
                  <a:pt x="28766" y="237155"/>
                </a:lnTo>
                <a:lnTo>
                  <a:pt x="7600" y="196226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1"/>
            <a:ext cx="483298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Marginalize </a:t>
            </a:r>
            <a:r>
              <a:rPr sz="2400" spc="-5" dirty="0">
                <a:latin typeface="Arial"/>
                <a:cs typeface="Arial"/>
              </a:rPr>
              <a:t>over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69215" marR="3247390">
              <a:lnSpc>
                <a:spcPts val="2850"/>
              </a:lnSpc>
              <a:spcBef>
                <a:spcPts val="1735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b="1" spc="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:  </a:t>
            </a:r>
            <a:r>
              <a:rPr sz="2400" spc="-5" dirty="0">
                <a:latin typeface="Arial"/>
                <a:cs typeface="Arial"/>
              </a:rPr>
              <a:t>Dropout</a:t>
            </a:r>
            <a:endParaRPr sz="2400">
              <a:latin typeface="Arial"/>
              <a:cs typeface="Arial"/>
            </a:endParaRPr>
          </a:p>
          <a:p>
            <a:pPr marL="69215" marR="166243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Batch Normalization  Data Augmentation  DropConnect  Fractional </a:t>
            </a:r>
            <a:r>
              <a:rPr sz="2400" dirty="0">
                <a:latin typeface="Arial"/>
                <a:cs typeface="Arial"/>
              </a:rPr>
              <a:t>Max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385993"/>
            <a:ext cx="2346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Graham, </a:t>
            </a:r>
            <a:r>
              <a:rPr sz="900" dirty="0">
                <a:latin typeface="Arial"/>
                <a:cs typeface="Arial"/>
              </a:rPr>
              <a:t>“Fractional Max </a:t>
            </a:r>
            <a:r>
              <a:rPr sz="900" spc="-5" dirty="0">
                <a:latin typeface="Arial"/>
                <a:cs typeface="Arial"/>
              </a:rPr>
              <a:t>Pooling”, arXiv</a:t>
            </a:r>
            <a:r>
              <a:rPr sz="900" spc="-9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9192" y="2173545"/>
            <a:ext cx="4784290" cy="1456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8" y="4704893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95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4" y="703831"/>
            <a:ext cx="4923790" cy="384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0287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Marginalize </a:t>
            </a:r>
            <a:r>
              <a:rPr sz="2400" spc="-5" dirty="0">
                <a:latin typeface="Arial"/>
                <a:cs typeface="Arial"/>
              </a:rPr>
              <a:t>over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60020" marR="3247390">
              <a:lnSpc>
                <a:spcPts val="2850"/>
              </a:lnSpc>
              <a:spcBef>
                <a:spcPts val="1735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b="1" spc="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:  </a:t>
            </a:r>
            <a:r>
              <a:rPr sz="2400" spc="-5" dirty="0">
                <a:latin typeface="Arial"/>
                <a:cs typeface="Arial"/>
              </a:rPr>
              <a:t>Dropout</a:t>
            </a:r>
            <a:endParaRPr sz="2400">
              <a:latin typeface="Arial"/>
              <a:cs typeface="Arial"/>
            </a:endParaRPr>
          </a:p>
          <a:p>
            <a:pPr marL="160020" marR="166243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Batch Normalization  Data Augmentation  DropConnect  Fractional </a:t>
            </a:r>
            <a:r>
              <a:rPr sz="2400" dirty="0">
                <a:latin typeface="Arial"/>
                <a:cs typeface="Arial"/>
              </a:rPr>
              <a:t>Max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Pooling  Stochastic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Depth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900" spc="-5" dirty="0">
                <a:latin typeface="Arial"/>
                <a:cs typeface="Arial"/>
              </a:rPr>
              <a:t>Huang et al, </a:t>
            </a:r>
            <a:r>
              <a:rPr sz="900" dirty="0">
                <a:latin typeface="Arial"/>
                <a:cs typeface="Arial"/>
              </a:rPr>
              <a:t>“Deep </a:t>
            </a:r>
            <a:r>
              <a:rPr sz="900" spc="-5" dirty="0">
                <a:latin typeface="Arial"/>
                <a:cs typeface="Arial"/>
              </a:rPr>
              <a:t>Networks with Stochastic Depth”, ECCV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2684" y="22589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32683" y="22589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2709" y="199681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32709" y="199681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34" y="2202635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883" y="21594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883" y="21594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80758" y="178055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7508" y="1807313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39658" y="195555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23934" y="191233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3933" y="191233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00658" y="2416740"/>
            <a:ext cx="77999" cy="172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9658" y="1734484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3934" y="16912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23933" y="16912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40934" y="1863868"/>
            <a:ext cx="369570" cy="687070"/>
          </a:xfrm>
          <a:custGeom>
            <a:avLst/>
            <a:gdLst/>
            <a:ahLst/>
            <a:cxnLst/>
            <a:rect l="l" t="t" r="r" b="b"/>
            <a:pathLst>
              <a:path w="369570" h="687069">
                <a:moveTo>
                  <a:pt x="369249" y="686676"/>
                </a:moveTo>
                <a:lnTo>
                  <a:pt x="323270" y="683075"/>
                </a:lnTo>
                <a:lnTo>
                  <a:pt x="278046" y="672686"/>
                </a:lnTo>
                <a:lnTo>
                  <a:pt x="234182" y="656125"/>
                </a:lnTo>
                <a:lnTo>
                  <a:pt x="192279" y="634009"/>
                </a:lnTo>
                <a:lnTo>
                  <a:pt x="152940" y="606956"/>
                </a:lnTo>
                <a:lnTo>
                  <a:pt x="116768" y="575582"/>
                </a:lnTo>
                <a:lnTo>
                  <a:pt x="84366" y="540505"/>
                </a:lnTo>
                <a:lnTo>
                  <a:pt x="56336" y="502342"/>
                </a:lnTo>
                <a:lnTo>
                  <a:pt x="33282" y="461710"/>
                </a:lnTo>
                <a:lnTo>
                  <a:pt x="15806" y="419227"/>
                </a:lnTo>
                <a:lnTo>
                  <a:pt x="4511" y="375509"/>
                </a:lnTo>
                <a:lnTo>
                  <a:pt x="0" y="331174"/>
                </a:lnTo>
                <a:lnTo>
                  <a:pt x="2663" y="286839"/>
                </a:lnTo>
                <a:lnTo>
                  <a:pt x="12087" y="243121"/>
                </a:lnTo>
                <a:lnTo>
                  <a:pt x="27640" y="200638"/>
                </a:lnTo>
                <a:lnTo>
                  <a:pt x="48696" y="160005"/>
                </a:lnTo>
                <a:lnTo>
                  <a:pt x="74625" y="121842"/>
                </a:lnTo>
                <a:lnTo>
                  <a:pt x="104799" y="86764"/>
                </a:lnTo>
                <a:lnTo>
                  <a:pt x="156640" y="41285"/>
                </a:lnTo>
                <a:lnTo>
                  <a:pt x="214499" y="6222"/>
                </a:lnTo>
                <a:lnTo>
                  <a:pt x="222049" y="2674"/>
                </a:lnTo>
                <a:lnTo>
                  <a:pt x="223299" y="2099"/>
                </a:lnTo>
                <a:lnTo>
                  <a:pt x="224574" y="1532"/>
                </a:lnTo>
                <a:lnTo>
                  <a:pt x="225849" y="974"/>
                </a:lnTo>
                <a:lnTo>
                  <a:pt x="2280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2809" y="1823598"/>
            <a:ext cx="110224" cy="80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32684" y="3161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32683" y="3161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32709" y="289949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2709" y="289949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39634" y="3105318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23883" y="30620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23883" y="30620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80758" y="268321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07508" y="270999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39658" y="285821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23934" y="28149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3933" y="28149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00658" y="3319405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39658" y="26371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23934" y="25939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23933" y="25939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07459" y="2762694"/>
            <a:ext cx="403225" cy="690880"/>
          </a:xfrm>
          <a:custGeom>
            <a:avLst/>
            <a:gdLst/>
            <a:ahLst/>
            <a:cxnLst/>
            <a:rect l="l" t="t" r="r" b="b"/>
            <a:pathLst>
              <a:path w="403225" h="690879">
                <a:moveTo>
                  <a:pt x="402724" y="690523"/>
                </a:moveTo>
                <a:lnTo>
                  <a:pt x="356410" y="687449"/>
                </a:lnTo>
                <a:lnTo>
                  <a:pt x="310745" y="678549"/>
                </a:lnTo>
                <a:lnTo>
                  <a:pt x="266251" y="664310"/>
                </a:lnTo>
                <a:lnTo>
                  <a:pt x="223445" y="645216"/>
                </a:lnTo>
                <a:lnTo>
                  <a:pt x="182849" y="621753"/>
                </a:lnTo>
                <a:lnTo>
                  <a:pt x="144981" y="594407"/>
                </a:lnTo>
                <a:lnTo>
                  <a:pt x="110363" y="563663"/>
                </a:lnTo>
                <a:lnTo>
                  <a:pt x="79514" y="530006"/>
                </a:lnTo>
                <a:lnTo>
                  <a:pt x="52954" y="493922"/>
                </a:lnTo>
                <a:lnTo>
                  <a:pt x="31202" y="455897"/>
                </a:lnTo>
                <a:lnTo>
                  <a:pt x="14779" y="416415"/>
                </a:lnTo>
                <a:lnTo>
                  <a:pt x="4205" y="375962"/>
                </a:lnTo>
                <a:lnTo>
                  <a:pt x="0" y="335024"/>
                </a:lnTo>
                <a:lnTo>
                  <a:pt x="3004" y="290689"/>
                </a:lnTo>
                <a:lnTo>
                  <a:pt x="13407" y="246972"/>
                </a:lnTo>
                <a:lnTo>
                  <a:pt x="30521" y="204490"/>
                </a:lnTo>
                <a:lnTo>
                  <a:pt x="53659" y="163859"/>
                </a:lnTo>
                <a:lnTo>
                  <a:pt x="82131" y="125698"/>
                </a:lnTo>
                <a:lnTo>
                  <a:pt x="115249" y="90624"/>
                </a:lnTo>
                <a:lnTo>
                  <a:pt x="172162" y="45128"/>
                </a:lnTo>
                <a:lnTo>
                  <a:pt x="235674" y="10074"/>
                </a:lnTo>
                <a:lnTo>
                  <a:pt x="260724" y="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3109" y="2722219"/>
            <a:ext cx="109724" cy="80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2684" y="13562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2683" y="13562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32709" y="109413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2709" y="109413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39634" y="1299962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23883" y="12567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883" y="12567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80758" y="87788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07508" y="904640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39658" y="105288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23934" y="10096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23933" y="100965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00658" y="1514066"/>
            <a:ext cx="77999" cy="172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39658" y="83181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23934" y="7885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23933" y="7885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40934" y="961195"/>
            <a:ext cx="369570" cy="687070"/>
          </a:xfrm>
          <a:custGeom>
            <a:avLst/>
            <a:gdLst/>
            <a:ahLst/>
            <a:cxnLst/>
            <a:rect l="l" t="t" r="r" b="b"/>
            <a:pathLst>
              <a:path w="369570" h="687069">
                <a:moveTo>
                  <a:pt x="369249" y="686678"/>
                </a:moveTo>
                <a:lnTo>
                  <a:pt x="323270" y="683078"/>
                </a:lnTo>
                <a:lnTo>
                  <a:pt x="278046" y="672688"/>
                </a:lnTo>
                <a:lnTo>
                  <a:pt x="234182" y="656127"/>
                </a:lnTo>
                <a:lnTo>
                  <a:pt x="192279" y="634011"/>
                </a:lnTo>
                <a:lnTo>
                  <a:pt x="152940" y="606957"/>
                </a:lnTo>
                <a:lnTo>
                  <a:pt x="116768" y="575583"/>
                </a:lnTo>
                <a:lnTo>
                  <a:pt x="84366" y="540506"/>
                </a:lnTo>
                <a:lnTo>
                  <a:pt x="56336" y="502343"/>
                </a:lnTo>
                <a:lnTo>
                  <a:pt x="33282" y="461711"/>
                </a:lnTo>
                <a:lnTo>
                  <a:pt x="15806" y="419227"/>
                </a:lnTo>
                <a:lnTo>
                  <a:pt x="4511" y="375509"/>
                </a:lnTo>
                <a:lnTo>
                  <a:pt x="0" y="331174"/>
                </a:lnTo>
                <a:lnTo>
                  <a:pt x="2663" y="286839"/>
                </a:lnTo>
                <a:lnTo>
                  <a:pt x="12087" y="243121"/>
                </a:lnTo>
                <a:lnTo>
                  <a:pt x="27640" y="200638"/>
                </a:lnTo>
                <a:lnTo>
                  <a:pt x="48696" y="160005"/>
                </a:lnTo>
                <a:lnTo>
                  <a:pt x="74625" y="121842"/>
                </a:lnTo>
                <a:lnTo>
                  <a:pt x="104799" y="86764"/>
                </a:lnTo>
                <a:lnTo>
                  <a:pt x="156640" y="41285"/>
                </a:lnTo>
                <a:lnTo>
                  <a:pt x="214499" y="6222"/>
                </a:lnTo>
                <a:lnTo>
                  <a:pt x="222049" y="2674"/>
                </a:lnTo>
                <a:lnTo>
                  <a:pt x="223299" y="2099"/>
                </a:lnTo>
                <a:lnTo>
                  <a:pt x="224574" y="1532"/>
                </a:lnTo>
                <a:lnTo>
                  <a:pt x="225849" y="974"/>
                </a:lnTo>
                <a:lnTo>
                  <a:pt x="2280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52809" y="920925"/>
            <a:ext cx="110224" cy="80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32684" y="406429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32683" y="406429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32709" y="380216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32709" y="380216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39634" y="4007991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23883" y="39647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883" y="396476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80758" y="358589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07508" y="3612667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39658" y="376089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23934" y="37176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23933" y="37176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00658" y="4222079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39658" y="3539818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23934" y="34965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023933" y="34965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80659" y="3662892"/>
            <a:ext cx="429895" cy="693420"/>
          </a:xfrm>
          <a:custGeom>
            <a:avLst/>
            <a:gdLst/>
            <a:ahLst/>
            <a:cxnLst/>
            <a:rect l="l" t="t" r="r" b="b"/>
            <a:pathLst>
              <a:path w="429895" h="693420">
                <a:moveTo>
                  <a:pt x="429524" y="692998"/>
                </a:moveTo>
                <a:lnTo>
                  <a:pt x="380124" y="689924"/>
                </a:lnTo>
                <a:lnTo>
                  <a:pt x="331410" y="681024"/>
                </a:lnTo>
                <a:lnTo>
                  <a:pt x="283938" y="666785"/>
                </a:lnTo>
                <a:lnTo>
                  <a:pt x="238266" y="647691"/>
                </a:lnTo>
                <a:lnTo>
                  <a:pt x="194949" y="624228"/>
                </a:lnTo>
                <a:lnTo>
                  <a:pt x="154545" y="596882"/>
                </a:lnTo>
                <a:lnTo>
                  <a:pt x="117609" y="566138"/>
                </a:lnTo>
                <a:lnTo>
                  <a:pt x="84698" y="532481"/>
                </a:lnTo>
                <a:lnTo>
                  <a:pt x="56369" y="496397"/>
                </a:lnTo>
                <a:lnTo>
                  <a:pt x="33178" y="458372"/>
                </a:lnTo>
                <a:lnTo>
                  <a:pt x="15682" y="418890"/>
                </a:lnTo>
                <a:lnTo>
                  <a:pt x="4437" y="378437"/>
                </a:lnTo>
                <a:lnTo>
                  <a:pt x="0" y="337499"/>
                </a:lnTo>
                <a:lnTo>
                  <a:pt x="3275" y="293164"/>
                </a:lnTo>
                <a:lnTo>
                  <a:pt x="14462" y="249447"/>
                </a:lnTo>
                <a:lnTo>
                  <a:pt x="32824" y="206965"/>
                </a:lnTo>
                <a:lnTo>
                  <a:pt x="57629" y="166334"/>
                </a:lnTo>
                <a:lnTo>
                  <a:pt x="88141" y="128173"/>
                </a:lnTo>
                <a:lnTo>
                  <a:pt x="123624" y="93099"/>
                </a:lnTo>
                <a:lnTo>
                  <a:pt x="184602" y="47603"/>
                </a:lnTo>
                <a:lnTo>
                  <a:pt x="217896" y="28640"/>
                </a:lnTo>
                <a:lnTo>
                  <a:pt x="252649" y="12549"/>
                </a:lnTo>
                <a:lnTo>
                  <a:pt x="282499" y="1499"/>
                </a:lnTo>
                <a:lnTo>
                  <a:pt x="283999" y="999"/>
                </a:lnTo>
                <a:lnTo>
                  <a:pt x="2871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53359" y="3622292"/>
            <a:ext cx="109374" cy="81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75413" y="22589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75412" y="22589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75437" y="199681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75437" y="199681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82362" y="2202635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66612" y="21594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66612" y="21594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23487" y="178055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50237" y="1807313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82387" y="195555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66662" y="191233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6662" y="191233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43387" y="2416740"/>
            <a:ext cx="77999" cy="172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82387" y="1734484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66662" y="16912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66662" y="16912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47663" y="1859773"/>
            <a:ext cx="405765" cy="690880"/>
          </a:xfrm>
          <a:custGeom>
            <a:avLst/>
            <a:gdLst/>
            <a:ahLst/>
            <a:cxnLst/>
            <a:rect l="l" t="t" r="r" b="b"/>
            <a:pathLst>
              <a:path w="405764" h="690880">
                <a:moveTo>
                  <a:pt x="405249" y="690771"/>
                </a:moveTo>
                <a:lnTo>
                  <a:pt x="358642" y="687696"/>
                </a:lnTo>
                <a:lnTo>
                  <a:pt x="312688" y="678797"/>
                </a:lnTo>
                <a:lnTo>
                  <a:pt x="267912" y="664557"/>
                </a:lnTo>
                <a:lnTo>
                  <a:pt x="224836" y="645463"/>
                </a:lnTo>
                <a:lnTo>
                  <a:pt x="183983" y="622001"/>
                </a:lnTo>
                <a:lnTo>
                  <a:pt x="145877" y="594654"/>
                </a:lnTo>
                <a:lnTo>
                  <a:pt x="111042" y="563910"/>
                </a:lnTo>
                <a:lnTo>
                  <a:pt x="79999" y="530253"/>
                </a:lnTo>
                <a:lnTo>
                  <a:pt x="53273" y="494169"/>
                </a:lnTo>
                <a:lnTo>
                  <a:pt x="31387" y="456143"/>
                </a:lnTo>
                <a:lnTo>
                  <a:pt x="14864" y="416661"/>
                </a:lnTo>
                <a:lnTo>
                  <a:pt x="4227" y="376208"/>
                </a:lnTo>
                <a:lnTo>
                  <a:pt x="0" y="335269"/>
                </a:lnTo>
                <a:lnTo>
                  <a:pt x="3028" y="290934"/>
                </a:lnTo>
                <a:lnTo>
                  <a:pt x="13503" y="247216"/>
                </a:lnTo>
                <a:lnTo>
                  <a:pt x="30734" y="204733"/>
                </a:lnTo>
                <a:lnTo>
                  <a:pt x="54029" y="164100"/>
                </a:lnTo>
                <a:lnTo>
                  <a:pt x="82698" y="125937"/>
                </a:lnTo>
                <a:lnTo>
                  <a:pt x="116049" y="90859"/>
                </a:lnTo>
                <a:lnTo>
                  <a:pt x="173334" y="45380"/>
                </a:lnTo>
                <a:lnTo>
                  <a:pt x="237274" y="10317"/>
                </a:lnTo>
                <a:lnTo>
                  <a:pt x="262499" y="277"/>
                </a:lnTo>
                <a:lnTo>
                  <a:pt x="2632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95863" y="1819281"/>
            <a:ext cx="109699" cy="809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75413" y="3161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75412" y="3161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75437" y="289949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975437" y="289949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82362" y="3105318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66612" y="30620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66612" y="30620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23487" y="268321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50237" y="270999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82387" y="285821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166662" y="28149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66662" y="28149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143387" y="3319405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82387" y="26371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166662" y="25939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66662" y="25939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14163" y="2759469"/>
            <a:ext cx="438784" cy="694055"/>
          </a:xfrm>
          <a:custGeom>
            <a:avLst/>
            <a:gdLst/>
            <a:ahLst/>
            <a:cxnLst/>
            <a:rect l="l" t="t" r="r" b="b"/>
            <a:pathLst>
              <a:path w="438785" h="694054">
                <a:moveTo>
                  <a:pt x="438749" y="693748"/>
                </a:moveTo>
                <a:lnTo>
                  <a:pt x="388284" y="690674"/>
                </a:lnTo>
                <a:lnTo>
                  <a:pt x="338518" y="681774"/>
                </a:lnTo>
                <a:lnTo>
                  <a:pt x="290022" y="667535"/>
                </a:lnTo>
                <a:lnTo>
                  <a:pt x="243362" y="648441"/>
                </a:lnTo>
                <a:lnTo>
                  <a:pt x="199109" y="624978"/>
                </a:lnTo>
                <a:lnTo>
                  <a:pt x="157832" y="597632"/>
                </a:lnTo>
                <a:lnTo>
                  <a:pt x="120099" y="566888"/>
                </a:lnTo>
                <a:lnTo>
                  <a:pt x="86479" y="533231"/>
                </a:lnTo>
                <a:lnTo>
                  <a:pt x="57542" y="497147"/>
                </a:lnTo>
                <a:lnTo>
                  <a:pt x="33857" y="459122"/>
                </a:lnTo>
                <a:lnTo>
                  <a:pt x="15992" y="419640"/>
                </a:lnTo>
                <a:lnTo>
                  <a:pt x="4516" y="379187"/>
                </a:lnTo>
                <a:lnTo>
                  <a:pt x="0" y="338249"/>
                </a:lnTo>
                <a:lnTo>
                  <a:pt x="3368" y="293914"/>
                </a:lnTo>
                <a:lnTo>
                  <a:pt x="14824" y="250197"/>
                </a:lnTo>
                <a:lnTo>
                  <a:pt x="33618" y="207715"/>
                </a:lnTo>
                <a:lnTo>
                  <a:pt x="58999" y="167084"/>
                </a:lnTo>
                <a:lnTo>
                  <a:pt x="90218" y="128923"/>
                </a:lnTo>
                <a:lnTo>
                  <a:pt x="126524" y="93849"/>
                </a:lnTo>
                <a:lnTo>
                  <a:pt x="156641" y="69926"/>
                </a:lnTo>
                <a:lnTo>
                  <a:pt x="188880" y="48353"/>
                </a:lnTo>
                <a:lnTo>
                  <a:pt x="222930" y="29390"/>
                </a:lnTo>
                <a:lnTo>
                  <a:pt x="258474" y="13299"/>
                </a:lnTo>
                <a:lnTo>
                  <a:pt x="295199" y="324"/>
                </a:lnTo>
                <a:lnTo>
                  <a:pt x="296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96187" y="2718844"/>
            <a:ext cx="109249" cy="81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75413" y="13562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75412" y="13562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75437" y="109413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5437" y="109413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82362" y="1299962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166612" y="12567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6612" y="12567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23487" y="87788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50237" y="904640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82387" y="105288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66662" y="10096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66662" y="100965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43387" y="1514066"/>
            <a:ext cx="77999" cy="172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182387" y="83181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66662" y="7885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166662" y="7885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94563" y="962660"/>
            <a:ext cx="358775" cy="685800"/>
          </a:xfrm>
          <a:custGeom>
            <a:avLst/>
            <a:gdLst/>
            <a:ahLst/>
            <a:cxnLst/>
            <a:rect l="l" t="t" r="r" b="b"/>
            <a:pathLst>
              <a:path w="358775" h="685800">
                <a:moveTo>
                  <a:pt x="358349" y="685213"/>
                </a:moveTo>
                <a:lnTo>
                  <a:pt x="313729" y="681613"/>
                </a:lnTo>
                <a:lnTo>
                  <a:pt x="269846" y="671223"/>
                </a:lnTo>
                <a:lnTo>
                  <a:pt x="227284" y="654662"/>
                </a:lnTo>
                <a:lnTo>
                  <a:pt x="186627" y="632546"/>
                </a:lnTo>
                <a:lnTo>
                  <a:pt x="148458" y="605492"/>
                </a:lnTo>
                <a:lnTo>
                  <a:pt x="113362" y="574118"/>
                </a:lnTo>
                <a:lnTo>
                  <a:pt x="81922" y="539041"/>
                </a:lnTo>
                <a:lnTo>
                  <a:pt x="54722" y="500878"/>
                </a:lnTo>
                <a:lnTo>
                  <a:pt x="32346" y="460246"/>
                </a:lnTo>
                <a:lnTo>
                  <a:pt x="15377" y="417762"/>
                </a:lnTo>
                <a:lnTo>
                  <a:pt x="4401" y="374044"/>
                </a:lnTo>
                <a:lnTo>
                  <a:pt x="0" y="329709"/>
                </a:lnTo>
                <a:lnTo>
                  <a:pt x="3871" y="276561"/>
                </a:lnTo>
                <a:lnTo>
                  <a:pt x="17001" y="224480"/>
                </a:lnTo>
                <a:lnTo>
                  <a:pt x="38336" y="174532"/>
                </a:lnTo>
                <a:lnTo>
                  <a:pt x="66820" y="127782"/>
                </a:lnTo>
                <a:lnTo>
                  <a:pt x="101399" y="85299"/>
                </a:lnTo>
                <a:lnTo>
                  <a:pt x="151584" y="39820"/>
                </a:lnTo>
                <a:lnTo>
                  <a:pt x="207599" y="4757"/>
                </a:lnTo>
                <a:lnTo>
                  <a:pt x="214899" y="1209"/>
                </a:lnTo>
                <a:lnTo>
                  <a:pt x="2175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95463" y="922480"/>
            <a:ext cx="110374" cy="803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975413" y="406429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75412" y="406429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975437" y="380216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75437" y="380216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82362" y="4007991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66612" y="39647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66612" y="396476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23487" y="358589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150237" y="3612667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82387" y="376089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66662" y="37176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166662" y="37176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143387" y="4222079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182387" y="3539818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166662" y="34965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166662" y="34965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27563" y="3663242"/>
            <a:ext cx="425450" cy="692785"/>
          </a:xfrm>
          <a:custGeom>
            <a:avLst/>
            <a:gdLst/>
            <a:ahLst/>
            <a:cxnLst/>
            <a:rect l="l" t="t" r="r" b="b"/>
            <a:pathLst>
              <a:path w="425450" h="692785">
                <a:moveTo>
                  <a:pt x="425349" y="692648"/>
                </a:moveTo>
                <a:lnTo>
                  <a:pt x="376427" y="689574"/>
                </a:lnTo>
                <a:lnTo>
                  <a:pt x="328186" y="680674"/>
                </a:lnTo>
                <a:lnTo>
                  <a:pt x="281178" y="666435"/>
                </a:lnTo>
                <a:lnTo>
                  <a:pt x="235952" y="647341"/>
                </a:lnTo>
                <a:lnTo>
                  <a:pt x="193059" y="623878"/>
                </a:lnTo>
                <a:lnTo>
                  <a:pt x="153050" y="596532"/>
                </a:lnTo>
                <a:lnTo>
                  <a:pt x="116476" y="565788"/>
                </a:lnTo>
                <a:lnTo>
                  <a:pt x="83887" y="532131"/>
                </a:lnTo>
                <a:lnTo>
                  <a:pt x="55835" y="496047"/>
                </a:lnTo>
                <a:lnTo>
                  <a:pt x="32869" y="458022"/>
                </a:lnTo>
                <a:lnTo>
                  <a:pt x="15541" y="418540"/>
                </a:lnTo>
                <a:lnTo>
                  <a:pt x="4401" y="378087"/>
                </a:lnTo>
                <a:lnTo>
                  <a:pt x="0" y="337149"/>
                </a:lnTo>
                <a:lnTo>
                  <a:pt x="3232" y="292814"/>
                </a:lnTo>
                <a:lnTo>
                  <a:pt x="14297" y="249097"/>
                </a:lnTo>
                <a:lnTo>
                  <a:pt x="32465" y="206615"/>
                </a:lnTo>
                <a:lnTo>
                  <a:pt x="57010" y="165984"/>
                </a:lnTo>
                <a:lnTo>
                  <a:pt x="87206" y="127823"/>
                </a:lnTo>
                <a:lnTo>
                  <a:pt x="122324" y="92749"/>
                </a:lnTo>
                <a:lnTo>
                  <a:pt x="182665" y="47253"/>
                </a:lnTo>
                <a:lnTo>
                  <a:pt x="249999" y="12199"/>
                </a:lnTo>
                <a:lnTo>
                  <a:pt x="278049" y="1649"/>
                </a:lnTo>
                <a:lnTo>
                  <a:pt x="279549" y="1149"/>
                </a:lnTo>
                <a:lnTo>
                  <a:pt x="281024" y="649"/>
                </a:lnTo>
                <a:lnTo>
                  <a:pt x="2830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96037" y="3622667"/>
            <a:ext cx="109449" cy="811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5188" y="414064"/>
            <a:ext cx="4827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latin typeface="Arial"/>
                <a:cs typeface="Arial"/>
              </a:rPr>
              <a:t>Transfer</a:t>
            </a:r>
            <a:r>
              <a:rPr sz="4800" spc="-100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Learning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9149" y="2071030"/>
            <a:ext cx="6542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8970" marR="5080" indent="-190690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“You </a:t>
            </a:r>
            <a:r>
              <a:rPr sz="3000" spc="-5" dirty="0">
                <a:latin typeface="Arial"/>
                <a:cs typeface="Arial"/>
              </a:rPr>
              <a:t>need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lot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data if </a:t>
            </a:r>
            <a:r>
              <a:rPr sz="3000" dirty="0">
                <a:latin typeface="Arial"/>
                <a:cs typeface="Arial"/>
              </a:rPr>
              <a:t>you </a:t>
            </a:r>
            <a:r>
              <a:rPr sz="3000" spc="-5" dirty="0">
                <a:latin typeface="Arial"/>
                <a:cs typeface="Arial"/>
              </a:rPr>
              <a:t>want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to  train/use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CNNs”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Transfer</a:t>
            </a:r>
            <a:r>
              <a:rPr spc="-10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9149" y="2071030"/>
            <a:ext cx="6542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8970" marR="5080" indent="-190690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“You </a:t>
            </a:r>
            <a:r>
              <a:rPr sz="3000" spc="-5" dirty="0">
                <a:latin typeface="Arial"/>
                <a:cs typeface="Arial"/>
              </a:rPr>
              <a:t>need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lot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data if </a:t>
            </a:r>
            <a:r>
              <a:rPr sz="3000" dirty="0">
                <a:latin typeface="Arial"/>
                <a:cs typeface="Arial"/>
              </a:rPr>
              <a:t>you </a:t>
            </a:r>
            <a:r>
              <a:rPr sz="3000" spc="-5" dirty="0">
                <a:latin typeface="Arial"/>
                <a:cs typeface="Arial"/>
              </a:rPr>
              <a:t>want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to  train/use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CNNs”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 rot="18840000">
            <a:off x="2792516" y="2265806"/>
            <a:ext cx="3556803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00"/>
              </a:lnSpc>
            </a:pPr>
            <a:r>
              <a:rPr sz="7200" b="1" spc="155" dirty="0">
                <a:solidFill>
                  <a:srgbClr val="FF0000"/>
                </a:solidFill>
                <a:latin typeface="Trebuchet MS"/>
                <a:cs typeface="Trebuchet MS"/>
              </a:rPr>
              <a:t>BUSTED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99" y="180282"/>
            <a:ext cx="394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Transfer Learning with</a:t>
            </a:r>
            <a:r>
              <a:rPr sz="2400" spc="-90" dirty="0"/>
              <a:t> </a:t>
            </a:r>
            <a:r>
              <a:rPr sz="2400" spc="-5" dirty="0"/>
              <a:t>CNNs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0829" y="4415390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1304" y="38388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304" y="32719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304" y="270499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1304" y="213245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1304" y="1562711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1304" y="99293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78405" y="626573"/>
            <a:ext cx="16630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1. Train 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8212" y="69468"/>
            <a:ext cx="2265680" cy="5511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Donahue et al, </a:t>
            </a:r>
            <a:r>
              <a:rPr sz="700" dirty="0">
                <a:latin typeface="Arial"/>
                <a:cs typeface="Arial"/>
              </a:rPr>
              <a:t>“DeCAF: A </a:t>
            </a:r>
            <a:r>
              <a:rPr sz="700" spc="-5" dirty="0">
                <a:latin typeface="Arial"/>
                <a:cs typeface="Arial"/>
              </a:rPr>
              <a:t>Deep Convolutional Activation  Feature for Generic Visual Recognition”, ICML 2014  Razavian et al, </a:t>
            </a:r>
            <a:r>
              <a:rPr sz="700" dirty="0">
                <a:latin typeface="Arial"/>
                <a:cs typeface="Arial"/>
              </a:rPr>
              <a:t>“CNN </a:t>
            </a:r>
            <a:r>
              <a:rPr sz="700" spc="-5" dirty="0">
                <a:latin typeface="Arial"/>
                <a:cs typeface="Arial"/>
              </a:rPr>
              <a:t>Features Off-the-Shelf: An  Astounding Baseline for Recognition”, CVPR Workshops  2014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99" y="180282"/>
            <a:ext cx="394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Transfer Learning with</a:t>
            </a:r>
            <a:r>
              <a:rPr sz="2400" spc="-90" dirty="0"/>
              <a:t> </a:t>
            </a:r>
            <a:r>
              <a:rPr sz="2400" spc="-5" dirty="0"/>
              <a:t>CNNs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60829" y="4415390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1304" y="38388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304" y="32719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304" y="270499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1304" y="213245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1304" y="1562711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1304" y="99293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78405" y="626573"/>
            <a:ext cx="16630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1. Train 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9868" y="4420966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120343" y="38444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120343" y="32775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120343" y="271056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120343" y="21380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120343" y="156829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2795340" y="643986"/>
            <a:ext cx="2265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2. Small Dataset </a:t>
            </a:r>
            <a:r>
              <a:rPr sz="1400" dirty="0">
                <a:latin typeface="Arial"/>
                <a:cs typeface="Arial"/>
              </a:rPr>
              <a:t>(C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048943" y="971946"/>
          <a:ext cx="883919" cy="51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1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9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9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3958216" y="1080380"/>
            <a:ext cx="321545" cy="191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2291" y="1202985"/>
            <a:ext cx="224154" cy="318516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5" y="4936"/>
                </a:lnTo>
                <a:lnTo>
                  <a:pt x="42884" y="19377"/>
                </a:lnTo>
                <a:lnTo>
                  <a:pt x="79224" y="74562"/>
                </a:lnTo>
                <a:lnTo>
                  <a:pt x="93223" y="113334"/>
                </a:lnTo>
                <a:lnTo>
                  <a:pt x="103521" y="157150"/>
                </a:lnTo>
                <a:lnTo>
                  <a:pt x="109877" y="204675"/>
                </a:lnTo>
                <a:lnTo>
                  <a:pt x="112049" y="254571"/>
                </a:lnTo>
                <a:lnTo>
                  <a:pt x="112049" y="1337984"/>
                </a:lnTo>
                <a:lnTo>
                  <a:pt x="116052" y="1405650"/>
                </a:lnTo>
                <a:lnTo>
                  <a:pt x="127349" y="1466456"/>
                </a:lnTo>
                <a:lnTo>
                  <a:pt x="144871" y="1517975"/>
                </a:lnTo>
                <a:lnTo>
                  <a:pt x="167549" y="1557778"/>
                </a:lnTo>
                <a:lnTo>
                  <a:pt x="224099" y="1592534"/>
                </a:lnTo>
                <a:lnTo>
                  <a:pt x="167549" y="1627296"/>
                </a:lnTo>
                <a:lnTo>
                  <a:pt x="144871" y="1667106"/>
                </a:lnTo>
                <a:lnTo>
                  <a:pt x="127349" y="1718630"/>
                </a:lnTo>
                <a:lnTo>
                  <a:pt x="116052" y="1779440"/>
                </a:lnTo>
                <a:lnTo>
                  <a:pt x="112049" y="1847108"/>
                </a:lnTo>
                <a:lnTo>
                  <a:pt x="112049" y="2930531"/>
                </a:lnTo>
                <a:lnTo>
                  <a:pt x="108048" y="2998197"/>
                </a:lnTo>
                <a:lnTo>
                  <a:pt x="96755" y="3059003"/>
                </a:lnTo>
                <a:lnTo>
                  <a:pt x="79237" y="3110521"/>
                </a:lnTo>
                <a:lnTo>
                  <a:pt x="56560" y="3150325"/>
                </a:lnTo>
                <a:lnTo>
                  <a:pt x="29792" y="3175987"/>
                </a:lnTo>
                <a:lnTo>
                  <a:pt x="0" y="318508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44959" y="2670623"/>
            <a:ext cx="1060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118" y="4561040"/>
            <a:ext cx="1579880" cy="45339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12343" y="486584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9419" y="1180687"/>
            <a:ext cx="1041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Reinitialize  this and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08212" y="69468"/>
            <a:ext cx="2265680" cy="5511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Donahue et al, </a:t>
            </a:r>
            <a:r>
              <a:rPr sz="700" dirty="0">
                <a:latin typeface="Arial"/>
                <a:cs typeface="Arial"/>
              </a:rPr>
              <a:t>“DeCAF: A </a:t>
            </a:r>
            <a:r>
              <a:rPr sz="700" spc="-5" dirty="0">
                <a:latin typeface="Arial"/>
                <a:cs typeface="Arial"/>
              </a:rPr>
              <a:t>Deep Convolutional Activation  Feature for Generic Visual Recognition”, ICML 2014  Razavian et al, </a:t>
            </a:r>
            <a:r>
              <a:rPr sz="700" dirty="0">
                <a:latin typeface="Arial"/>
                <a:cs typeface="Arial"/>
              </a:rPr>
              <a:t>“CNN </a:t>
            </a:r>
            <a:r>
              <a:rPr sz="700" spc="-5" dirty="0">
                <a:latin typeface="Arial"/>
                <a:cs typeface="Arial"/>
              </a:rPr>
              <a:t>Features Off-the-Shelf: An  Astounding Baseline for Recognition”, CVPR Workshops  2014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4738</Words>
  <Application>Microsoft Office PowerPoint</Application>
  <PresentationFormat>On-screen Show (16:9)</PresentationFormat>
  <Paragraphs>990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Calibri</vt:lpstr>
      <vt:lpstr>Courier New</vt:lpstr>
      <vt:lpstr>DejaVu Sans</vt:lpstr>
      <vt:lpstr>Times New Roman</vt:lpstr>
      <vt:lpstr>Trebuchet MS</vt:lpstr>
      <vt:lpstr>Office Theme</vt:lpstr>
      <vt:lpstr>CPSC 4430/5440: Machine Learning   Lesson D04(b): Training Neural Networks, Part 2</vt:lpstr>
      <vt:lpstr>Last time: Activation Functions</vt:lpstr>
      <vt:lpstr>Last time: Activation Functions</vt:lpstr>
      <vt:lpstr>Last time: Weight Initialization</vt:lpstr>
      <vt:lpstr>Last time: Data Preprocessing</vt:lpstr>
      <vt:lpstr>Last time: Data Preprocessing</vt:lpstr>
      <vt:lpstr>Last time: Babysitting Learning</vt:lpstr>
      <vt:lpstr>Last time: Hyperparameter Search</vt:lpstr>
      <vt:lpstr>Today</vt:lpstr>
      <vt:lpstr>Last time: Batch Normalization</vt:lpstr>
      <vt:lpstr>Last time: Batch Normalization</vt:lpstr>
      <vt:lpstr>Batch Normalization: Test Time</vt:lpstr>
      <vt:lpstr>Batch Normalization for ConvNets</vt:lpstr>
      <vt:lpstr>Layer Normalization</vt:lpstr>
      <vt:lpstr>Instance Normalization</vt:lpstr>
      <vt:lpstr>Comparison of Normalization Layers</vt:lpstr>
      <vt:lpstr>Group Normalization</vt:lpstr>
      <vt:lpstr>Decorrelated Batch Normalization</vt:lpstr>
      <vt:lpstr>Optimization</vt:lpstr>
      <vt:lpstr>Optimization: Problems with SGD</vt:lpstr>
      <vt:lpstr>Optimization: Problems with SGD</vt:lpstr>
      <vt:lpstr>Optimization: Problems with SGD</vt:lpstr>
      <vt:lpstr>Optimization: Problems with SGD</vt:lpstr>
      <vt:lpstr>Optimization: Problems with SGD</vt:lpstr>
      <vt:lpstr>PowerPoint Presentation</vt:lpstr>
      <vt:lpstr>SGD + Momentum</vt:lpstr>
      <vt:lpstr>SGD + Momentum</vt:lpstr>
      <vt:lpstr>SGD + Momentum</vt:lpstr>
      <vt:lpstr>SGD+Momentum</vt:lpstr>
      <vt:lpstr>Nesterov Momentum</vt:lpstr>
      <vt:lpstr>Nesterov Momentum</vt:lpstr>
      <vt:lpstr>Nesterov Momentum</vt:lpstr>
      <vt:lpstr>Nesterov Momentum</vt:lpstr>
      <vt:lpstr>Nesterov Momentum</vt:lpstr>
      <vt:lpstr>Nesterov Momentum</vt:lpstr>
      <vt:lpstr>AdaGrad</vt:lpstr>
      <vt:lpstr>AdaGrad</vt:lpstr>
      <vt:lpstr>AdaGrad</vt:lpstr>
      <vt:lpstr>AdaGrad</vt:lpstr>
      <vt:lpstr>AdaGrad</vt:lpstr>
      <vt:lpstr>RMSProp</vt:lpstr>
      <vt:lpstr>RMSProp</vt:lpstr>
      <vt:lpstr>Adam (almost)</vt:lpstr>
      <vt:lpstr>Adam (almost)</vt:lpstr>
      <vt:lpstr>Adam (full form)</vt:lpstr>
      <vt:lpstr>Adam (full form)</vt:lpstr>
      <vt:lpstr>Adam</vt:lpstr>
      <vt:lpstr>PowerPoint Presentation</vt:lpstr>
      <vt:lpstr>SGD, SGD+Momentum, Adagrad, RMSProp, Adam all have learning rate as a hyperparameter.</vt:lpstr>
      <vt:lpstr>SGD, SGD+Momentum, Adagrad, RMSProp, Adam all have learning rate as a hyperparameter.</vt:lpstr>
      <vt:lpstr>SGD, SGD+Momentum, Adagrad, RMSProp, Adam all have learning rate as a hyperparameter.</vt:lpstr>
      <vt:lpstr>First-Order Optimization</vt:lpstr>
      <vt:lpstr>First-Order Optimization</vt:lpstr>
      <vt:lpstr>Second-Order Optimization</vt:lpstr>
      <vt:lpstr>Second-Order Optimization</vt:lpstr>
      <vt:lpstr>Second-Order Optimization</vt:lpstr>
      <vt:lpstr>Second-Order Optimization</vt:lpstr>
      <vt:lpstr>Second-Order Optimization</vt:lpstr>
      <vt:lpstr>Second-Order Optimization</vt:lpstr>
      <vt:lpstr>L-BFGS</vt:lpstr>
      <vt:lpstr>In practice:</vt:lpstr>
      <vt:lpstr>Beyond Training Error</vt:lpstr>
      <vt:lpstr>Early Stopping</vt:lpstr>
      <vt:lpstr>Model Ensembles</vt:lpstr>
      <vt:lpstr>Model Ensembles: Tips and Tricks</vt:lpstr>
      <vt:lpstr>Model Ensembles: Tips and Tricks</vt:lpstr>
      <vt:lpstr>PowerPoint Presentation</vt:lpstr>
      <vt:lpstr>PowerPoint Presentation</vt:lpstr>
      <vt:lpstr>Regularization: Add term to loss</vt:lpstr>
      <vt:lpstr>Regularization: Dropout In each forward pass, randomly set some neurons to zero  Probability of dropping is a hyperparameter; 0.5 is common</vt:lpstr>
      <vt:lpstr>PowerPoint Presentation</vt:lpstr>
      <vt:lpstr>Regularization: Dropout</vt:lpstr>
      <vt:lpstr>Regularization: Dropout</vt:lpstr>
      <vt:lpstr>Dropout: Test time</vt:lpstr>
      <vt:lpstr>Dropout: Test time</vt:lpstr>
      <vt:lpstr>Dropout: Test time</vt:lpstr>
      <vt:lpstr>Dropout: Test time</vt:lpstr>
      <vt:lpstr>Dropout: Test time</vt:lpstr>
      <vt:lpstr>Dropout: Test time</vt:lpstr>
      <vt:lpstr>Dropout Summary</vt:lpstr>
      <vt:lpstr>PowerPoint Presentation</vt:lpstr>
      <vt:lpstr>Regularization: A common pattern</vt:lpstr>
      <vt:lpstr>Regularization: A common pattern</vt:lpstr>
      <vt:lpstr>Regularization: Data Augmentation</vt:lpstr>
      <vt:lpstr>Regularization: Data Augmentation</vt:lpstr>
      <vt:lpstr>Data Augmentation Horizontal Flips</vt:lpstr>
      <vt:lpstr>Data Augmentation</vt:lpstr>
      <vt:lpstr>Data Augmentation</vt:lpstr>
      <vt:lpstr>Data Augmentation</vt:lpstr>
      <vt:lpstr>Data Augmentation</vt:lpstr>
      <vt:lpstr>Data Augmentation</vt:lpstr>
      <vt:lpstr>Regularization: A common pattern</vt:lpstr>
      <vt:lpstr>Regularization: A common pattern</vt:lpstr>
      <vt:lpstr>Regularization: A common pattern</vt:lpstr>
      <vt:lpstr>Regularization: A common pattern</vt:lpstr>
      <vt:lpstr>PowerPoint Presentation</vt:lpstr>
      <vt:lpstr>Transfer Learning</vt:lpstr>
      <vt:lpstr>Transfer Learning with CNNs</vt:lpstr>
      <vt:lpstr>Transfer Learning with CNNs</vt:lpstr>
      <vt:lpstr>Transfer Learning with CNNs</vt:lpstr>
      <vt:lpstr>PowerPoint Presentation</vt:lpstr>
      <vt:lpstr>PowerPoint Presentation</vt:lpstr>
      <vt:lpstr>PowerPoint Presentation</vt:lpstr>
      <vt:lpstr>Transfer learning with CNNs is pervasive…</vt:lpstr>
      <vt:lpstr>Transfer learning with CNNs is pervasive…</vt:lpstr>
      <vt:lpstr>Transfer learning with CNNs is pervasive…</vt:lpstr>
      <vt:lpstr>Takeaway for your projects and beyond: Have some dataset of interest but it has &lt; ~1M images?</vt:lpstr>
      <vt:lpstr>Summary</vt:lpstr>
      <vt:lpstr>Next time: Deep Learning Software!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CPSC 4430/5440: Machine Learning   Lesson C02B: Training Neural Networks, Part 2</dc:title>
  <cp:lastModifiedBy>Liang, Yu</cp:lastModifiedBy>
  <cp:revision>4</cp:revision>
  <dcterms:created xsi:type="dcterms:W3CDTF">2018-12-22T19:41:37Z</dcterms:created>
  <dcterms:modified xsi:type="dcterms:W3CDTF">2020-02-27T23:46:29Z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2018-12-22T00:00:00Z</vt:filetime>
  </property>
</Properties>
</file>